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aleway"/>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bold.fntdata"/><Relationship Id="rId10" Type="http://schemas.openxmlformats.org/officeDocument/2006/relationships/slide" Target="slides/slide5.xml"/><Relationship Id="rId32" Type="http://schemas.openxmlformats.org/officeDocument/2006/relationships/font" Target="fonts/Raleway-regular.fntdata"/><Relationship Id="rId13" Type="http://schemas.openxmlformats.org/officeDocument/2006/relationships/slide" Target="slides/slide8.xml"/><Relationship Id="rId35" Type="http://schemas.openxmlformats.org/officeDocument/2006/relationships/font" Target="fonts/Raleway-boldItalic.fntdata"/><Relationship Id="rId12" Type="http://schemas.openxmlformats.org/officeDocument/2006/relationships/slide" Target="slides/slide7.xml"/><Relationship Id="rId34" Type="http://schemas.openxmlformats.org/officeDocument/2006/relationships/font" Target="fonts/Raleway-italic.fntdata"/><Relationship Id="rId15" Type="http://schemas.openxmlformats.org/officeDocument/2006/relationships/slide" Target="slides/slide10.xml"/><Relationship Id="rId37" Type="http://schemas.openxmlformats.org/officeDocument/2006/relationships/font" Target="fonts/Lato-bold.fntdata"/><Relationship Id="rId14" Type="http://schemas.openxmlformats.org/officeDocument/2006/relationships/slide" Target="slides/slide9.xml"/><Relationship Id="rId36" Type="http://schemas.openxmlformats.org/officeDocument/2006/relationships/font" Target="fonts/Lato-regular.fntdata"/><Relationship Id="rId17" Type="http://schemas.openxmlformats.org/officeDocument/2006/relationships/slide" Target="slides/slide12.xml"/><Relationship Id="rId39" Type="http://schemas.openxmlformats.org/officeDocument/2006/relationships/font" Target="fonts/Lato-boldItalic.fntdata"/><Relationship Id="rId16" Type="http://schemas.openxmlformats.org/officeDocument/2006/relationships/slide" Target="slides/slide11.xml"/><Relationship Id="rId38" Type="http://schemas.openxmlformats.org/officeDocument/2006/relationships/font" Target="fonts/La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0515d6adc9_0_38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0515d6adc9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0515d6adc9_0_36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0515d6adc9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0619ea8086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0619ea80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0619ea8086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0619ea808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0619ea8086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0619ea808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0515d6adc9_0_37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0515d6adc9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0515d6adc9_9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0515d6adc9_9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0515d6adc9_0_38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0515d6adc9_0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0515d6adc9_0_47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0515d6adc9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0515d6adc9_0_4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0515d6adc9_0_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0515d6adc9_0_4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0515d6adc9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0515d6adc9_0_39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0515d6adc9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0515d6adc9_0_4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0515d6adc9_0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0515d6adc9_0_45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0515d6adc9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0515d6adc9_0_44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0515d6adc9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0515d6adc9_0_4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0515d6adc9_0_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0515d6adc9_0_3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0515d6adc9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0515d6adc9_0_34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0515d6adc9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0515d6adc9_0_34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0515d6adc9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0515d6adc9_0_35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0515d6adc9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0515d6adc9_0_3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0515d6adc9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0515d6adc9_0_3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0515d6adc9_0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Digital-Image-Processing-IIITH/dip-project-formula51"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4.png"/><Relationship Id="rId4" Type="http://schemas.openxmlformats.org/officeDocument/2006/relationships/image" Target="../media/image23.png"/><Relationship Id="rId5"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84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980"/>
              <a:t>Non-Local Patch-Based Image Inpainting</a:t>
            </a:r>
            <a:endParaRPr sz="2980"/>
          </a:p>
        </p:txBody>
      </p:sp>
      <p:sp>
        <p:nvSpPr>
          <p:cNvPr id="87" name="Google Shape;87;p13"/>
          <p:cNvSpPr txBox="1"/>
          <p:nvPr>
            <p:ph idx="1" type="subTitle"/>
          </p:nvPr>
        </p:nvSpPr>
        <p:spPr>
          <a:xfrm>
            <a:off x="729625" y="2075450"/>
            <a:ext cx="3988500" cy="293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800"/>
              <a:t>Team Name: </a:t>
            </a:r>
            <a:r>
              <a:rPr lang="en" sz="1800"/>
              <a:t>Formula51</a:t>
            </a:r>
            <a:endParaRPr sz="1800"/>
          </a:p>
          <a:p>
            <a:pPr indent="0" lvl="0" marL="0" rtl="0" algn="l">
              <a:spcBef>
                <a:spcPts val="0"/>
              </a:spcBef>
              <a:spcAft>
                <a:spcPts val="0"/>
              </a:spcAft>
              <a:buNone/>
            </a:pPr>
            <a:r>
              <a:rPr b="1" lang="en" sz="1800"/>
              <a:t>Mentor TA:</a:t>
            </a:r>
            <a:r>
              <a:rPr lang="en" sz="1800"/>
              <a:t> Haripraveen</a:t>
            </a:r>
            <a:endParaRPr sz="1800"/>
          </a:p>
          <a:p>
            <a:pPr indent="0" lvl="0" marL="0" rtl="0" algn="l">
              <a:spcBef>
                <a:spcPts val="0"/>
              </a:spcBef>
              <a:spcAft>
                <a:spcPts val="0"/>
              </a:spcAft>
              <a:buNone/>
            </a:pPr>
            <a:r>
              <a:rPr b="1" lang="en" sz="1800"/>
              <a:t>Repo URL: </a:t>
            </a:r>
            <a:r>
              <a:rPr lang="en" sz="1800"/>
              <a:t> </a:t>
            </a:r>
            <a:r>
              <a:rPr lang="en" sz="1800" u="sng">
                <a:solidFill>
                  <a:schemeClr val="hlink"/>
                </a:solidFill>
                <a:hlinkClick r:id="rId3"/>
              </a:rPr>
              <a:t>https://github.com/Digital-Image-Processing-IIITH/dip-project-formula51</a:t>
            </a:r>
            <a:endParaRPr sz="1800"/>
          </a:p>
        </p:txBody>
      </p:sp>
      <p:sp>
        <p:nvSpPr>
          <p:cNvPr id="88" name="Google Shape;88;p13"/>
          <p:cNvSpPr txBox="1"/>
          <p:nvPr/>
        </p:nvSpPr>
        <p:spPr>
          <a:xfrm>
            <a:off x="7092100" y="761625"/>
            <a:ext cx="583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89" name="Google Shape;89;p13"/>
          <p:cNvSpPr txBox="1"/>
          <p:nvPr/>
        </p:nvSpPr>
        <p:spPr>
          <a:xfrm>
            <a:off x="5375500" y="3036675"/>
            <a:ext cx="33045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accent1"/>
                </a:solidFill>
                <a:latin typeface="Lato"/>
                <a:ea typeface="Lato"/>
                <a:cs typeface="Lato"/>
                <a:sym typeface="Lato"/>
              </a:rPr>
              <a:t>Team Members:</a:t>
            </a:r>
            <a:endParaRPr b="1" sz="1800">
              <a:solidFill>
                <a:schemeClr val="accent1"/>
              </a:solidFill>
              <a:latin typeface="Lato"/>
              <a:ea typeface="Lato"/>
              <a:cs typeface="Lato"/>
              <a:sym typeface="Lato"/>
            </a:endParaRPr>
          </a:p>
          <a:p>
            <a:pPr indent="0" lvl="0" marL="0" rtl="0" algn="l">
              <a:spcBef>
                <a:spcPts val="0"/>
              </a:spcBef>
              <a:spcAft>
                <a:spcPts val="0"/>
              </a:spcAft>
              <a:buNone/>
            </a:pPr>
            <a:r>
              <a:rPr i="1" lang="en" sz="1800">
                <a:solidFill>
                  <a:schemeClr val="accent1"/>
                </a:solidFill>
                <a:latin typeface="Lato"/>
                <a:ea typeface="Lato"/>
                <a:cs typeface="Lato"/>
                <a:sym typeface="Lato"/>
              </a:rPr>
              <a:t>Trinadh</a:t>
            </a:r>
            <a:r>
              <a:rPr lang="en" sz="1800">
                <a:solidFill>
                  <a:schemeClr val="accent1"/>
                </a:solidFill>
                <a:latin typeface="Lato"/>
                <a:ea typeface="Lato"/>
                <a:cs typeface="Lato"/>
                <a:sym typeface="Lato"/>
              </a:rPr>
              <a:t> (2019101043 - CSE) </a:t>
            </a:r>
            <a:r>
              <a:rPr i="1" lang="en" sz="1800">
                <a:solidFill>
                  <a:schemeClr val="accent1"/>
                </a:solidFill>
                <a:latin typeface="Lato"/>
                <a:ea typeface="Lato"/>
                <a:cs typeface="Lato"/>
                <a:sym typeface="Lato"/>
              </a:rPr>
              <a:t>Harsha</a:t>
            </a:r>
            <a:r>
              <a:rPr lang="en" sz="1800">
                <a:solidFill>
                  <a:schemeClr val="accent1"/>
                </a:solidFill>
                <a:latin typeface="Lato"/>
                <a:ea typeface="Lato"/>
                <a:cs typeface="Lato"/>
                <a:sym typeface="Lato"/>
              </a:rPr>
              <a:t>(2019101040-CSE)</a:t>
            </a:r>
            <a:endParaRPr sz="1800">
              <a:solidFill>
                <a:schemeClr val="accent1"/>
              </a:solidFill>
              <a:latin typeface="Lato"/>
              <a:ea typeface="Lato"/>
              <a:cs typeface="Lato"/>
              <a:sym typeface="Lato"/>
            </a:endParaRPr>
          </a:p>
          <a:p>
            <a:pPr indent="0" lvl="0" marL="0" rtl="0" algn="l">
              <a:spcBef>
                <a:spcPts val="0"/>
              </a:spcBef>
              <a:spcAft>
                <a:spcPts val="0"/>
              </a:spcAft>
              <a:buNone/>
            </a:pPr>
            <a:r>
              <a:rPr i="1" lang="en" sz="1800">
                <a:solidFill>
                  <a:schemeClr val="accent1"/>
                </a:solidFill>
                <a:latin typeface="Lato"/>
                <a:ea typeface="Lato"/>
                <a:cs typeface="Lato"/>
                <a:sym typeface="Lato"/>
              </a:rPr>
              <a:t>Nikit</a:t>
            </a:r>
            <a:r>
              <a:rPr lang="en" sz="1800">
                <a:solidFill>
                  <a:schemeClr val="accent1"/>
                </a:solidFill>
                <a:latin typeface="Lato"/>
                <a:ea typeface="Lato"/>
                <a:cs typeface="Lato"/>
                <a:sym typeface="Lato"/>
              </a:rPr>
              <a:t> (2019101022 - CSE)</a:t>
            </a:r>
            <a:endParaRPr sz="1800">
              <a:solidFill>
                <a:schemeClr val="accent1"/>
              </a:solidFill>
              <a:latin typeface="Lato"/>
              <a:ea typeface="Lato"/>
              <a:cs typeface="Lato"/>
              <a:sym typeface="Lato"/>
            </a:endParaRPr>
          </a:p>
          <a:p>
            <a:pPr indent="0" lvl="0" marL="0" rtl="0" algn="l">
              <a:spcBef>
                <a:spcPts val="0"/>
              </a:spcBef>
              <a:spcAft>
                <a:spcPts val="0"/>
              </a:spcAft>
              <a:buNone/>
            </a:pPr>
            <a:r>
              <a:rPr i="1" lang="en" sz="1800">
                <a:solidFill>
                  <a:schemeClr val="accent1"/>
                </a:solidFill>
                <a:latin typeface="Lato"/>
                <a:ea typeface="Lato"/>
                <a:cs typeface="Lato"/>
                <a:sym typeface="Lato"/>
              </a:rPr>
              <a:t>Sri Ram</a:t>
            </a:r>
            <a:r>
              <a:rPr lang="en" sz="1800">
                <a:solidFill>
                  <a:schemeClr val="accent1"/>
                </a:solidFill>
                <a:latin typeface="Lato"/>
                <a:ea typeface="Lato"/>
                <a:cs typeface="Lato"/>
                <a:sym typeface="Lato"/>
              </a:rPr>
              <a:t> (2019101032 - CSE)</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2"/>
          <p:cNvSpPr txBox="1"/>
          <p:nvPr/>
        </p:nvSpPr>
        <p:spPr>
          <a:xfrm>
            <a:off x="850800" y="2165675"/>
            <a:ext cx="77475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Lato"/>
              <a:ea typeface="Lato"/>
              <a:cs typeface="Lato"/>
              <a:sym typeface="Lato"/>
            </a:endParaRPr>
          </a:p>
        </p:txBody>
      </p:sp>
      <p:pic>
        <p:nvPicPr>
          <p:cNvPr id="151" name="Google Shape;151;p22"/>
          <p:cNvPicPr preferRelativeResize="0"/>
          <p:nvPr/>
        </p:nvPicPr>
        <p:blipFill>
          <a:blip r:embed="rId3">
            <a:alphaModFix/>
          </a:blip>
          <a:stretch>
            <a:fillRect/>
          </a:stretch>
        </p:blipFill>
        <p:spPr>
          <a:xfrm>
            <a:off x="626325" y="734125"/>
            <a:ext cx="2169925" cy="2143904"/>
          </a:xfrm>
          <a:prstGeom prst="rect">
            <a:avLst/>
          </a:prstGeom>
          <a:noFill/>
          <a:ln>
            <a:noFill/>
          </a:ln>
        </p:spPr>
      </p:pic>
      <p:pic>
        <p:nvPicPr>
          <p:cNvPr id="152" name="Google Shape;152;p22"/>
          <p:cNvPicPr preferRelativeResize="0"/>
          <p:nvPr/>
        </p:nvPicPr>
        <p:blipFill>
          <a:blip r:embed="rId4">
            <a:alphaModFix/>
          </a:blip>
          <a:stretch>
            <a:fillRect/>
          </a:stretch>
        </p:blipFill>
        <p:spPr>
          <a:xfrm>
            <a:off x="5671949" y="731520"/>
            <a:ext cx="2167128" cy="2139696"/>
          </a:xfrm>
          <a:prstGeom prst="rect">
            <a:avLst/>
          </a:prstGeom>
          <a:noFill/>
          <a:ln>
            <a:noFill/>
          </a:ln>
        </p:spPr>
      </p:pic>
      <p:pic>
        <p:nvPicPr>
          <p:cNvPr id="153" name="Google Shape;153;p22"/>
          <p:cNvPicPr preferRelativeResize="0"/>
          <p:nvPr/>
        </p:nvPicPr>
        <p:blipFill>
          <a:blip r:embed="rId5">
            <a:alphaModFix/>
          </a:blip>
          <a:stretch>
            <a:fillRect/>
          </a:stretch>
        </p:blipFill>
        <p:spPr>
          <a:xfrm>
            <a:off x="750313" y="3017520"/>
            <a:ext cx="1921961" cy="1918600"/>
          </a:xfrm>
          <a:prstGeom prst="rect">
            <a:avLst/>
          </a:prstGeom>
          <a:noFill/>
          <a:ln>
            <a:noFill/>
          </a:ln>
        </p:spPr>
      </p:pic>
      <p:pic>
        <p:nvPicPr>
          <p:cNvPr id="154" name="Google Shape;154;p22"/>
          <p:cNvPicPr preferRelativeResize="0"/>
          <p:nvPr/>
        </p:nvPicPr>
        <p:blipFill>
          <a:blip r:embed="rId6">
            <a:alphaModFix/>
          </a:blip>
          <a:stretch>
            <a:fillRect/>
          </a:stretch>
        </p:blipFill>
        <p:spPr>
          <a:xfrm>
            <a:off x="5847900" y="3016700"/>
            <a:ext cx="1921949" cy="1920240"/>
          </a:xfrm>
          <a:prstGeom prst="rect">
            <a:avLst/>
          </a:prstGeom>
          <a:noFill/>
          <a:ln>
            <a:noFill/>
          </a:ln>
        </p:spPr>
      </p:pic>
      <p:sp>
        <p:nvSpPr>
          <p:cNvPr id="155" name="Google Shape;155;p22"/>
          <p:cNvSpPr txBox="1"/>
          <p:nvPr/>
        </p:nvSpPr>
        <p:spPr>
          <a:xfrm>
            <a:off x="860650" y="489000"/>
            <a:ext cx="17013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latin typeface="Lato"/>
                <a:ea typeface="Lato"/>
                <a:cs typeface="Lato"/>
                <a:sym typeface="Lato"/>
              </a:rPr>
              <a:t>Original Image</a:t>
            </a:r>
            <a:endParaRPr sz="1100">
              <a:latin typeface="Lato"/>
              <a:ea typeface="Lato"/>
              <a:cs typeface="Lato"/>
              <a:sym typeface="Lato"/>
            </a:endParaRPr>
          </a:p>
        </p:txBody>
      </p:sp>
      <p:sp>
        <p:nvSpPr>
          <p:cNvPr id="156" name="Google Shape;156;p22"/>
          <p:cNvSpPr txBox="1"/>
          <p:nvPr/>
        </p:nvSpPr>
        <p:spPr>
          <a:xfrm>
            <a:off x="5656563" y="489000"/>
            <a:ext cx="23046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latin typeface="Lato"/>
                <a:ea typeface="Lato"/>
                <a:cs typeface="Lato"/>
                <a:sym typeface="Lato"/>
              </a:rPr>
              <a:t>Onion peel Initialisation</a:t>
            </a:r>
            <a:endParaRPr sz="11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3"/>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Multi Scale Scheme</a:t>
            </a:r>
            <a:endParaRPr/>
          </a:p>
        </p:txBody>
      </p:sp>
      <p:sp>
        <p:nvSpPr>
          <p:cNvPr id="162" name="Google Shape;162;p23"/>
          <p:cNvSpPr txBox="1"/>
          <p:nvPr/>
        </p:nvSpPr>
        <p:spPr>
          <a:xfrm>
            <a:off x="850800" y="2037100"/>
            <a:ext cx="43620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666666"/>
                </a:solidFill>
                <a:latin typeface="Lato"/>
                <a:ea typeface="Lato"/>
                <a:cs typeface="Lato"/>
                <a:sym typeface="Lato"/>
              </a:rPr>
              <a:t>The paper uses multiscale scheme for its </a:t>
            </a:r>
            <a:r>
              <a:rPr lang="en" sz="1500">
                <a:solidFill>
                  <a:srgbClr val="666666"/>
                </a:solidFill>
                <a:latin typeface="Lato"/>
                <a:ea typeface="Lato"/>
                <a:cs typeface="Lato"/>
                <a:sym typeface="Lato"/>
              </a:rPr>
              <a:t>solution</a:t>
            </a:r>
            <a:r>
              <a:rPr lang="en" sz="1500">
                <a:solidFill>
                  <a:srgbClr val="666666"/>
                </a:solidFill>
                <a:latin typeface="Lato"/>
                <a:ea typeface="Lato"/>
                <a:cs typeface="Lato"/>
                <a:sym typeface="Lato"/>
              </a:rPr>
              <a:t>. </a:t>
            </a:r>
            <a:endParaRPr sz="1500">
              <a:solidFill>
                <a:srgbClr val="666666"/>
              </a:solidFill>
              <a:latin typeface="Lato"/>
              <a:ea typeface="Lato"/>
              <a:cs typeface="Lato"/>
              <a:sym typeface="Lato"/>
            </a:endParaRPr>
          </a:p>
          <a:p>
            <a:pPr indent="0" lvl="0" marL="0" rtl="0" algn="l">
              <a:spcBef>
                <a:spcPts val="0"/>
              </a:spcBef>
              <a:spcAft>
                <a:spcPts val="0"/>
              </a:spcAft>
              <a:buNone/>
            </a:pPr>
            <a:r>
              <a:t/>
            </a:r>
            <a:endParaRPr sz="1500">
              <a:solidFill>
                <a:srgbClr val="666666"/>
              </a:solidFill>
              <a:latin typeface="Lato"/>
              <a:ea typeface="Lato"/>
              <a:cs typeface="Lato"/>
              <a:sym typeface="Lato"/>
            </a:endParaRPr>
          </a:p>
          <a:p>
            <a:pPr indent="0" lvl="0" marL="0" rtl="0" algn="l">
              <a:spcBef>
                <a:spcPts val="0"/>
              </a:spcBef>
              <a:spcAft>
                <a:spcPts val="0"/>
              </a:spcAft>
              <a:buNone/>
            </a:pPr>
            <a:r>
              <a:rPr lang="en" sz="1500">
                <a:solidFill>
                  <a:srgbClr val="666666"/>
                </a:solidFill>
                <a:latin typeface="Lato"/>
                <a:ea typeface="Lato"/>
                <a:cs typeface="Lato"/>
                <a:sym typeface="Lato"/>
              </a:rPr>
              <a:t>We subsample the image to get images of lower </a:t>
            </a:r>
            <a:r>
              <a:rPr lang="en" sz="1500">
                <a:solidFill>
                  <a:srgbClr val="666666"/>
                </a:solidFill>
                <a:latin typeface="Lato"/>
                <a:ea typeface="Lato"/>
                <a:cs typeface="Lato"/>
                <a:sym typeface="Lato"/>
              </a:rPr>
              <a:t>dimension</a:t>
            </a:r>
            <a:r>
              <a:rPr lang="en" sz="1500">
                <a:solidFill>
                  <a:srgbClr val="666666"/>
                </a:solidFill>
                <a:latin typeface="Lato"/>
                <a:ea typeface="Lato"/>
                <a:cs typeface="Lato"/>
                <a:sym typeface="Lato"/>
              </a:rPr>
              <a:t>. Using lower </a:t>
            </a:r>
            <a:r>
              <a:rPr lang="en" sz="1500">
                <a:solidFill>
                  <a:srgbClr val="666666"/>
                </a:solidFill>
                <a:latin typeface="Lato"/>
                <a:ea typeface="Lato"/>
                <a:cs typeface="Lato"/>
                <a:sym typeface="Lato"/>
              </a:rPr>
              <a:t>dimension</a:t>
            </a:r>
            <a:r>
              <a:rPr lang="en" sz="1500">
                <a:solidFill>
                  <a:srgbClr val="666666"/>
                </a:solidFill>
                <a:latin typeface="Lato"/>
                <a:ea typeface="Lato"/>
                <a:cs typeface="Lato"/>
                <a:sym typeface="Lato"/>
              </a:rPr>
              <a:t> makes it easier for initializing the intensities, it also helps us to get out of suboptimal solutions.</a:t>
            </a:r>
            <a:endParaRPr sz="1500">
              <a:solidFill>
                <a:srgbClr val="666666"/>
              </a:solidFill>
              <a:latin typeface="Lato"/>
              <a:ea typeface="Lato"/>
              <a:cs typeface="Lato"/>
              <a:sym typeface="Lato"/>
            </a:endParaRPr>
          </a:p>
          <a:p>
            <a:pPr indent="0" lvl="0" marL="0" rtl="0" algn="l">
              <a:spcBef>
                <a:spcPts val="0"/>
              </a:spcBef>
              <a:spcAft>
                <a:spcPts val="0"/>
              </a:spcAft>
              <a:buNone/>
            </a:pPr>
            <a:r>
              <a:t/>
            </a:r>
            <a:endParaRPr sz="1500">
              <a:solidFill>
                <a:srgbClr val="666666"/>
              </a:solidFill>
              <a:latin typeface="Lato"/>
              <a:ea typeface="Lato"/>
              <a:cs typeface="Lato"/>
              <a:sym typeface="Lato"/>
            </a:endParaRPr>
          </a:p>
          <a:p>
            <a:pPr indent="0" lvl="0" marL="0" rtl="0" algn="l">
              <a:spcBef>
                <a:spcPts val="0"/>
              </a:spcBef>
              <a:spcAft>
                <a:spcPts val="0"/>
              </a:spcAft>
              <a:buNone/>
            </a:pPr>
            <a:r>
              <a:rPr lang="en" sz="1500">
                <a:solidFill>
                  <a:srgbClr val="666666"/>
                </a:solidFill>
                <a:latin typeface="Lato"/>
                <a:ea typeface="Lato"/>
                <a:cs typeface="Lato"/>
                <a:sym typeface="Lato"/>
              </a:rPr>
              <a:t>We pass the details of the lower </a:t>
            </a:r>
            <a:r>
              <a:rPr lang="en" sz="1500">
                <a:solidFill>
                  <a:srgbClr val="666666"/>
                </a:solidFill>
                <a:latin typeface="Lato"/>
                <a:ea typeface="Lato"/>
                <a:cs typeface="Lato"/>
                <a:sym typeface="Lato"/>
              </a:rPr>
              <a:t>dimension</a:t>
            </a:r>
            <a:r>
              <a:rPr lang="en" sz="1500">
                <a:solidFill>
                  <a:srgbClr val="666666"/>
                </a:solidFill>
                <a:latin typeface="Lato"/>
                <a:ea typeface="Lato"/>
                <a:cs typeface="Lato"/>
                <a:sym typeface="Lato"/>
              </a:rPr>
              <a:t> image to higher </a:t>
            </a:r>
            <a:r>
              <a:rPr lang="en" sz="1500">
                <a:solidFill>
                  <a:srgbClr val="666666"/>
                </a:solidFill>
                <a:latin typeface="Lato"/>
                <a:ea typeface="Lato"/>
                <a:cs typeface="Lato"/>
                <a:sym typeface="Lato"/>
              </a:rPr>
              <a:t>dimension</a:t>
            </a:r>
            <a:r>
              <a:rPr lang="en" sz="1500">
                <a:solidFill>
                  <a:srgbClr val="666666"/>
                </a:solidFill>
                <a:latin typeface="Lato"/>
                <a:ea typeface="Lato"/>
                <a:cs typeface="Lato"/>
                <a:sym typeface="Lato"/>
              </a:rPr>
              <a:t> image by upsampling the mapping we used in the lower </a:t>
            </a:r>
            <a:r>
              <a:rPr lang="en" sz="1500">
                <a:solidFill>
                  <a:srgbClr val="666666"/>
                </a:solidFill>
                <a:latin typeface="Lato"/>
                <a:ea typeface="Lato"/>
                <a:cs typeface="Lato"/>
                <a:sym typeface="Lato"/>
              </a:rPr>
              <a:t>dimension</a:t>
            </a:r>
            <a:r>
              <a:rPr lang="en" sz="1500">
                <a:solidFill>
                  <a:srgbClr val="666666"/>
                </a:solidFill>
                <a:latin typeface="Lato"/>
                <a:ea typeface="Lato"/>
                <a:cs typeface="Lato"/>
                <a:sym typeface="Lato"/>
              </a:rPr>
              <a:t>.</a:t>
            </a:r>
            <a:endParaRPr sz="1500">
              <a:solidFill>
                <a:srgbClr val="666666"/>
              </a:solidFill>
              <a:latin typeface="Lato"/>
              <a:ea typeface="Lato"/>
              <a:cs typeface="Lato"/>
              <a:sym typeface="Lato"/>
            </a:endParaRPr>
          </a:p>
        </p:txBody>
      </p:sp>
      <p:pic>
        <p:nvPicPr>
          <p:cNvPr id="163" name="Google Shape;163;p23"/>
          <p:cNvPicPr preferRelativeResize="0"/>
          <p:nvPr/>
        </p:nvPicPr>
        <p:blipFill>
          <a:blip r:embed="rId3">
            <a:alphaModFix/>
          </a:blip>
          <a:stretch>
            <a:fillRect/>
          </a:stretch>
        </p:blipFill>
        <p:spPr>
          <a:xfrm>
            <a:off x="5433000" y="1545850"/>
            <a:ext cx="2984850" cy="2984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4"/>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 of Algorithm (Initialization)</a:t>
            </a:r>
            <a:endParaRPr/>
          </a:p>
          <a:p>
            <a:pPr indent="0" lvl="0" marL="0" rtl="0" algn="l">
              <a:spcBef>
                <a:spcPts val="0"/>
              </a:spcBef>
              <a:spcAft>
                <a:spcPts val="0"/>
              </a:spcAft>
              <a:buNone/>
            </a:pPr>
            <a:r>
              <a:t/>
            </a:r>
            <a:endParaRPr/>
          </a:p>
        </p:txBody>
      </p:sp>
      <p:sp>
        <p:nvSpPr>
          <p:cNvPr id="169" name="Google Shape;169;p24"/>
          <p:cNvSpPr txBox="1"/>
          <p:nvPr/>
        </p:nvSpPr>
        <p:spPr>
          <a:xfrm>
            <a:off x="838300" y="1908650"/>
            <a:ext cx="7992300" cy="22779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First we get multiple images by subsampling the input image. Each of the images will be of lower </a:t>
            </a:r>
            <a:r>
              <a:rPr lang="en" sz="1700">
                <a:solidFill>
                  <a:srgbClr val="666666"/>
                </a:solidFill>
                <a:latin typeface="Lato"/>
                <a:ea typeface="Lato"/>
                <a:cs typeface="Lato"/>
                <a:sym typeface="Lato"/>
              </a:rPr>
              <a:t>dimension</a:t>
            </a:r>
            <a:r>
              <a:rPr lang="en" sz="1700">
                <a:solidFill>
                  <a:srgbClr val="666666"/>
                </a:solidFill>
                <a:latin typeface="Lato"/>
                <a:ea typeface="Lato"/>
                <a:cs typeface="Lato"/>
                <a:sym typeface="Lato"/>
              </a:rPr>
              <a:t> than previous one.</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Then on the lowest </a:t>
            </a:r>
            <a:r>
              <a:rPr lang="en" sz="1700">
                <a:solidFill>
                  <a:srgbClr val="666666"/>
                </a:solidFill>
                <a:latin typeface="Lato"/>
                <a:ea typeface="Lato"/>
                <a:cs typeface="Lato"/>
                <a:sym typeface="Lato"/>
              </a:rPr>
              <a:t>dimension</a:t>
            </a:r>
            <a:r>
              <a:rPr lang="en" sz="1700">
                <a:solidFill>
                  <a:srgbClr val="666666"/>
                </a:solidFill>
                <a:latin typeface="Lato"/>
                <a:ea typeface="Lato"/>
                <a:cs typeface="Lato"/>
                <a:sym typeface="Lato"/>
              </a:rPr>
              <a:t> image (coarsest image) we apply </a:t>
            </a:r>
            <a:r>
              <a:rPr b="1" lang="en" sz="1700">
                <a:solidFill>
                  <a:srgbClr val="666666"/>
                </a:solidFill>
                <a:latin typeface="Lato"/>
                <a:ea typeface="Lato"/>
                <a:cs typeface="Lato"/>
                <a:sym typeface="Lato"/>
              </a:rPr>
              <a:t>Onion Peel Initialization </a:t>
            </a:r>
            <a:r>
              <a:rPr lang="en" sz="1700">
                <a:solidFill>
                  <a:srgbClr val="666666"/>
                </a:solidFill>
                <a:latin typeface="Lato"/>
                <a:ea typeface="Lato"/>
                <a:cs typeface="Lato"/>
                <a:sym typeface="Lato"/>
              </a:rPr>
              <a:t>on the occluded region.</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Once this is done we have updated the values of intensity and textures of the occluded region along with mapping function (shiftmap).</a:t>
            </a:r>
            <a:endParaRPr sz="1700">
              <a:solidFill>
                <a:srgbClr val="666666"/>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Algorithm (level wise update)</a:t>
            </a:r>
            <a:endParaRPr/>
          </a:p>
        </p:txBody>
      </p:sp>
      <p:sp>
        <p:nvSpPr>
          <p:cNvPr id="175" name="Google Shape;175;p25"/>
          <p:cNvSpPr txBox="1"/>
          <p:nvPr/>
        </p:nvSpPr>
        <p:spPr>
          <a:xfrm>
            <a:off x="838300" y="1908650"/>
            <a:ext cx="79923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666666"/>
                </a:solidFill>
                <a:latin typeface="Lato"/>
                <a:ea typeface="Lato"/>
                <a:cs typeface="Lato"/>
                <a:sym typeface="Lato"/>
              </a:rPr>
              <a:t>Now for each level in pyramid, we iteratively update for some n times or </a:t>
            </a:r>
            <a:r>
              <a:rPr lang="en" sz="1700">
                <a:solidFill>
                  <a:srgbClr val="666666"/>
                </a:solidFill>
                <a:latin typeface="Lato"/>
                <a:ea typeface="Lato"/>
                <a:cs typeface="Lato"/>
                <a:sym typeface="Lato"/>
              </a:rPr>
              <a:t>until</a:t>
            </a:r>
            <a:r>
              <a:rPr lang="en" sz="1700">
                <a:solidFill>
                  <a:srgbClr val="666666"/>
                </a:solidFill>
                <a:latin typeface="Lato"/>
                <a:ea typeface="Lato"/>
                <a:cs typeface="Lato"/>
                <a:sym typeface="Lato"/>
              </a:rPr>
              <a:t> the change becomes small:</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We update the relative mapping </a:t>
            </a:r>
            <a:r>
              <a:rPr lang="en" sz="1700">
                <a:solidFill>
                  <a:srgbClr val="666666"/>
                </a:solidFill>
                <a:latin typeface="Lato"/>
                <a:ea typeface="Lato"/>
                <a:cs typeface="Lato"/>
                <a:sym typeface="Lato"/>
              </a:rPr>
              <a:t>function (shift map)</a:t>
            </a:r>
            <a:r>
              <a:rPr lang="en" sz="1700">
                <a:solidFill>
                  <a:srgbClr val="666666"/>
                </a:solidFill>
                <a:latin typeface="Lato"/>
                <a:ea typeface="Lato"/>
                <a:cs typeface="Lato"/>
                <a:sym typeface="Lato"/>
              </a:rPr>
              <a:t>  using Patch Match algorithm (existing algorithm based on some other paper).</a:t>
            </a:r>
            <a:endParaRPr sz="1700">
              <a:solidFill>
                <a:srgbClr val="666666"/>
              </a:solidFill>
              <a:latin typeface="Lato"/>
              <a:ea typeface="Lato"/>
              <a:cs typeface="Lato"/>
              <a:sym typeface="Lato"/>
            </a:endParaRPr>
          </a:p>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Using the modified mapping function (shift map) we update the values of intensities and textures in the occluded region.</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Once we get the best reconstructed image for current layer of image, we need to </a:t>
            </a:r>
            <a:r>
              <a:rPr lang="en" sz="1700">
                <a:solidFill>
                  <a:srgbClr val="666666"/>
                </a:solidFill>
                <a:latin typeface="Lato"/>
                <a:ea typeface="Lato"/>
                <a:cs typeface="Lato"/>
                <a:sym typeface="Lato"/>
              </a:rPr>
              <a:t>propagate</a:t>
            </a:r>
            <a:r>
              <a:rPr lang="en" sz="1700">
                <a:solidFill>
                  <a:srgbClr val="666666"/>
                </a:solidFill>
                <a:latin typeface="Lato"/>
                <a:ea typeface="Lato"/>
                <a:cs typeface="Lato"/>
                <a:sym typeface="Lato"/>
              </a:rPr>
              <a:t> the results to next higher </a:t>
            </a:r>
            <a:r>
              <a:rPr lang="en" sz="1700">
                <a:solidFill>
                  <a:srgbClr val="666666"/>
                </a:solidFill>
                <a:latin typeface="Lato"/>
                <a:ea typeface="Lato"/>
                <a:cs typeface="Lato"/>
                <a:sym typeface="Lato"/>
              </a:rPr>
              <a:t>dimension</a:t>
            </a:r>
            <a:r>
              <a:rPr lang="en" sz="1700">
                <a:solidFill>
                  <a:srgbClr val="666666"/>
                </a:solidFill>
                <a:latin typeface="Lato"/>
                <a:ea typeface="Lato"/>
                <a:cs typeface="Lato"/>
                <a:sym typeface="Lato"/>
              </a:rPr>
              <a:t> layer. (next finer layer)</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Algorithm </a:t>
            </a:r>
            <a:endParaRPr/>
          </a:p>
        </p:txBody>
      </p:sp>
      <p:sp>
        <p:nvSpPr>
          <p:cNvPr id="181" name="Google Shape;181;p26"/>
          <p:cNvSpPr txBox="1"/>
          <p:nvPr/>
        </p:nvSpPr>
        <p:spPr>
          <a:xfrm>
            <a:off x="838300" y="1908650"/>
            <a:ext cx="7992300" cy="22779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We upsample the current mapping function to get the mapping function for the higher level. </a:t>
            </a:r>
            <a:endParaRPr sz="1700">
              <a:solidFill>
                <a:srgbClr val="666666"/>
              </a:solidFill>
              <a:latin typeface="Lato"/>
              <a:ea typeface="Lato"/>
              <a:cs typeface="Lato"/>
              <a:sym typeface="Lato"/>
            </a:endParaRPr>
          </a:p>
          <a:p>
            <a:pPr indent="0" lvl="0" marL="457200" rtl="0" algn="l">
              <a:spcBef>
                <a:spcPts val="0"/>
              </a:spcBef>
              <a:spcAft>
                <a:spcPts val="0"/>
              </a:spcAft>
              <a:buNone/>
            </a:pPr>
            <a:r>
              <a:t/>
            </a:r>
            <a:endParaRPr sz="1700">
              <a:solidFill>
                <a:srgbClr val="666666"/>
              </a:solidFill>
              <a:latin typeface="Lato"/>
              <a:ea typeface="Lato"/>
              <a:cs typeface="Lato"/>
              <a:sym typeface="Lato"/>
            </a:endParaRPr>
          </a:p>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Using the new mapping function we initialize the values of intensities and </a:t>
            </a:r>
            <a:r>
              <a:rPr lang="en" sz="1700">
                <a:solidFill>
                  <a:srgbClr val="666666"/>
                </a:solidFill>
                <a:latin typeface="Lato"/>
                <a:ea typeface="Lato"/>
                <a:cs typeface="Lato"/>
                <a:sym typeface="Lato"/>
              </a:rPr>
              <a:t>textures in occluded region of the image in  higher dimension level (finer level). </a:t>
            </a:r>
            <a:endParaRPr sz="1700">
              <a:solidFill>
                <a:srgbClr val="666666"/>
              </a:solidFill>
              <a:latin typeface="Lato"/>
              <a:ea typeface="Lato"/>
              <a:cs typeface="Lato"/>
              <a:sym typeface="Lato"/>
            </a:endParaRPr>
          </a:p>
          <a:p>
            <a:pPr indent="0" lvl="0" marL="457200" rtl="0" algn="l">
              <a:spcBef>
                <a:spcPts val="0"/>
              </a:spcBef>
              <a:spcAft>
                <a:spcPts val="0"/>
              </a:spcAft>
              <a:buNone/>
            </a:pPr>
            <a:r>
              <a:t/>
            </a:r>
            <a:endParaRPr sz="1700">
              <a:solidFill>
                <a:srgbClr val="666666"/>
              </a:solidFill>
              <a:latin typeface="Lato"/>
              <a:ea typeface="Lato"/>
              <a:cs typeface="Lato"/>
              <a:sym typeface="Lato"/>
            </a:endParaRPr>
          </a:p>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And we repeat the above process of reconstructing and updating the intensities, textures of the occluded region as above.</a:t>
            </a:r>
            <a:r>
              <a:rPr lang="en" sz="1700">
                <a:solidFill>
                  <a:srgbClr val="666666"/>
                </a:solidFill>
                <a:latin typeface="Lato"/>
                <a:ea typeface="Lato"/>
                <a:cs typeface="Lato"/>
                <a:sym typeface="Lato"/>
              </a:rPr>
              <a:t> </a:t>
            </a:r>
            <a:endParaRPr sz="1700">
              <a:solidFill>
                <a:srgbClr val="666666"/>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GUI for our algorithm	</a:t>
            </a:r>
            <a:endParaRPr/>
          </a:p>
        </p:txBody>
      </p:sp>
      <p:sp>
        <p:nvSpPr>
          <p:cNvPr id="187" name="Google Shape;187;p27"/>
          <p:cNvSpPr txBox="1"/>
          <p:nvPr/>
        </p:nvSpPr>
        <p:spPr>
          <a:xfrm>
            <a:off x="850800" y="2165675"/>
            <a:ext cx="2384700" cy="280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666666"/>
                </a:solidFill>
                <a:latin typeface="Lato"/>
                <a:ea typeface="Lato"/>
                <a:cs typeface="Lato"/>
                <a:sym typeface="Lato"/>
              </a:rPr>
              <a:t>We have implemented a user friendly GUI for better visualization. </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We have also provided </a:t>
            </a:r>
            <a:r>
              <a:rPr lang="en" sz="1700">
                <a:solidFill>
                  <a:srgbClr val="666666"/>
                </a:solidFill>
                <a:latin typeface="Lato"/>
                <a:ea typeface="Lato"/>
                <a:cs typeface="Lato"/>
                <a:sym typeface="Lato"/>
              </a:rPr>
              <a:t>recommended</a:t>
            </a:r>
            <a:r>
              <a:rPr lang="en" sz="1700">
                <a:solidFill>
                  <a:srgbClr val="666666"/>
                </a:solidFill>
                <a:latin typeface="Lato"/>
                <a:ea typeface="Lato"/>
                <a:cs typeface="Lato"/>
                <a:sym typeface="Lato"/>
              </a:rPr>
              <a:t> images for </a:t>
            </a:r>
            <a:r>
              <a:rPr lang="en" sz="1700">
                <a:solidFill>
                  <a:srgbClr val="666666"/>
                </a:solidFill>
                <a:latin typeface="Lato"/>
                <a:ea typeface="Lato"/>
                <a:cs typeface="Lato"/>
                <a:sym typeface="Lato"/>
              </a:rPr>
              <a:t>accessing</a:t>
            </a:r>
            <a:r>
              <a:rPr lang="en" sz="1700">
                <a:solidFill>
                  <a:srgbClr val="666666"/>
                </a:solidFill>
                <a:latin typeface="Lato"/>
                <a:ea typeface="Lato"/>
                <a:cs typeface="Lato"/>
                <a:sym typeface="Lato"/>
              </a:rPr>
              <a:t> some sample images.</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p:txBody>
      </p:sp>
      <p:pic>
        <p:nvPicPr>
          <p:cNvPr id="188" name="Google Shape;188;p27"/>
          <p:cNvPicPr preferRelativeResize="0"/>
          <p:nvPr/>
        </p:nvPicPr>
        <p:blipFill>
          <a:blip r:embed="rId3">
            <a:alphaModFix/>
          </a:blip>
          <a:stretch>
            <a:fillRect/>
          </a:stretch>
        </p:blipFill>
        <p:spPr>
          <a:xfrm>
            <a:off x="3669700" y="1770550"/>
            <a:ext cx="5123702" cy="31309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8"/>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Guide on usage of GUI</a:t>
            </a:r>
            <a:endParaRPr/>
          </a:p>
        </p:txBody>
      </p:sp>
      <p:sp>
        <p:nvSpPr>
          <p:cNvPr id="194" name="Google Shape;194;p28"/>
          <p:cNvSpPr txBox="1"/>
          <p:nvPr>
            <p:ph idx="1" type="body"/>
          </p:nvPr>
        </p:nvSpPr>
        <p:spPr>
          <a:xfrm>
            <a:off x="729325" y="2078875"/>
            <a:ext cx="76884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666666"/>
                </a:solidFill>
              </a:rPr>
              <a:t>For uploading image, either use open file button  or click on one of the </a:t>
            </a:r>
            <a:r>
              <a:rPr lang="en" sz="1500">
                <a:solidFill>
                  <a:srgbClr val="666666"/>
                </a:solidFill>
              </a:rPr>
              <a:t>recommended</a:t>
            </a:r>
            <a:r>
              <a:rPr lang="en" sz="1500">
                <a:solidFill>
                  <a:srgbClr val="666666"/>
                </a:solidFill>
              </a:rPr>
              <a:t> images.</a:t>
            </a:r>
            <a:endParaRPr sz="1500">
              <a:solidFill>
                <a:srgbClr val="666666"/>
              </a:solidFill>
            </a:endParaRPr>
          </a:p>
          <a:p>
            <a:pPr indent="0" lvl="0" marL="0" rtl="0" algn="l">
              <a:spcBef>
                <a:spcPts val="1200"/>
              </a:spcBef>
              <a:spcAft>
                <a:spcPts val="0"/>
              </a:spcAft>
              <a:buNone/>
            </a:pPr>
            <a:r>
              <a:rPr lang="en" sz="1500">
                <a:solidFill>
                  <a:srgbClr val="666666"/>
                </a:solidFill>
              </a:rPr>
              <a:t>Now for selecting the occluded region use your cursor to draw the boundary of the occluded region. Make sure that the boundary is closed. And also draw the boundary slowly so the boundary is detected.</a:t>
            </a:r>
            <a:endParaRPr sz="1500">
              <a:solidFill>
                <a:srgbClr val="666666"/>
              </a:solidFill>
            </a:endParaRPr>
          </a:p>
          <a:p>
            <a:pPr indent="0" lvl="0" marL="0" rtl="0" algn="l">
              <a:spcBef>
                <a:spcPts val="1200"/>
              </a:spcBef>
              <a:spcAft>
                <a:spcPts val="0"/>
              </a:spcAft>
              <a:buNone/>
            </a:pPr>
            <a:r>
              <a:rPr lang="en" sz="1500">
                <a:solidFill>
                  <a:srgbClr val="666666"/>
                </a:solidFill>
              </a:rPr>
              <a:t>Now click on inpaint to start the algorithm. It may take bit time depending on the input size. A medium sized occluded region take couple of  minutes.</a:t>
            </a:r>
            <a:endParaRPr sz="1500">
              <a:solidFill>
                <a:srgbClr val="666666"/>
              </a:solidFill>
            </a:endParaRPr>
          </a:p>
          <a:p>
            <a:pPr indent="0" lvl="0" marL="0" rtl="0" algn="l">
              <a:spcBef>
                <a:spcPts val="1200"/>
              </a:spcBef>
              <a:spcAft>
                <a:spcPts val="1200"/>
              </a:spcAft>
              <a:buNone/>
            </a:pPr>
            <a:r>
              <a:t/>
            </a:r>
            <a:endParaRPr>
              <a:solidFill>
                <a:srgbClr val="666666"/>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9"/>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Some of the Parameters	</a:t>
            </a:r>
            <a:endParaRPr/>
          </a:p>
        </p:txBody>
      </p:sp>
      <p:sp>
        <p:nvSpPr>
          <p:cNvPr id="200" name="Google Shape;200;p29"/>
          <p:cNvSpPr txBox="1"/>
          <p:nvPr/>
        </p:nvSpPr>
        <p:spPr>
          <a:xfrm>
            <a:off x="850800" y="2165675"/>
            <a:ext cx="77475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666666"/>
                </a:solidFill>
                <a:latin typeface="Lato"/>
                <a:ea typeface="Lato"/>
                <a:cs typeface="Lato"/>
                <a:sym typeface="Lato"/>
              </a:rPr>
              <a:t>We have experimented with various parameters like:</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Number of </a:t>
            </a:r>
            <a:r>
              <a:rPr lang="en" sz="1700">
                <a:solidFill>
                  <a:srgbClr val="666666"/>
                </a:solidFill>
                <a:latin typeface="Lato"/>
                <a:ea typeface="Lato"/>
                <a:cs typeface="Lato"/>
                <a:sym typeface="Lato"/>
              </a:rPr>
              <a:t>levels of multiscaling</a:t>
            </a:r>
            <a:endParaRPr sz="1700">
              <a:solidFill>
                <a:srgbClr val="666666"/>
              </a:solidFill>
              <a:latin typeface="Lato"/>
              <a:ea typeface="Lato"/>
              <a:cs typeface="Lato"/>
              <a:sym typeface="Lato"/>
            </a:endParaRPr>
          </a:p>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Weight of texture in distance metric</a:t>
            </a:r>
            <a:endParaRPr sz="1700">
              <a:solidFill>
                <a:srgbClr val="666666"/>
              </a:solidFill>
              <a:latin typeface="Lato"/>
              <a:ea typeface="Lato"/>
              <a:cs typeface="Lato"/>
              <a:sym typeface="Lato"/>
            </a:endParaRPr>
          </a:p>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Patch size</a:t>
            </a:r>
            <a:endParaRPr sz="1700">
              <a:solidFill>
                <a:srgbClr val="666666"/>
              </a:solidFill>
              <a:latin typeface="Lato"/>
              <a:ea typeface="Lato"/>
              <a:cs typeface="Lato"/>
              <a:sym typeface="Lato"/>
            </a:endParaRPr>
          </a:p>
          <a:p>
            <a:pPr indent="-336550" lvl="0" marL="457200" rtl="0" algn="l">
              <a:spcBef>
                <a:spcPts val="0"/>
              </a:spcBef>
              <a:spcAft>
                <a:spcPts val="0"/>
              </a:spcAft>
              <a:buClr>
                <a:srgbClr val="666666"/>
              </a:buClr>
              <a:buSzPts val="1700"/>
              <a:buFont typeface="Lato"/>
              <a:buChar char="●"/>
            </a:pPr>
            <a:r>
              <a:rPr lang="en" sz="1700">
                <a:solidFill>
                  <a:srgbClr val="666666"/>
                </a:solidFill>
                <a:latin typeface="Lato"/>
                <a:ea typeface="Lato"/>
                <a:cs typeface="Lato"/>
                <a:sym typeface="Lato"/>
              </a:rPr>
              <a:t>Number of iterations</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We have tried with some other values. These are some of the best:</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Patch_size = 7, weight = 50, iterations = 10, Levels = log(2*No/N) No = number of times that the occlusion needs to be eroded for it to disappear. N is Patch_size.</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0"/>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a:t>
            </a:r>
            <a:endParaRPr/>
          </a:p>
        </p:txBody>
      </p:sp>
      <p:sp>
        <p:nvSpPr>
          <p:cNvPr id="206" name="Google Shape;206;p30"/>
          <p:cNvSpPr txBox="1"/>
          <p:nvPr/>
        </p:nvSpPr>
        <p:spPr>
          <a:xfrm>
            <a:off x="850800" y="1988150"/>
            <a:ext cx="80310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666666"/>
                </a:solidFill>
                <a:latin typeface="Lato"/>
                <a:ea typeface="Lato"/>
                <a:cs typeface="Lato"/>
                <a:sym typeface="Lato"/>
              </a:rPr>
              <a:t>For the paper the image can be any image. Using the GUI we have provided we can upload any image for which we want to inpaint.</a:t>
            </a:r>
            <a:endParaRPr sz="1600">
              <a:solidFill>
                <a:srgbClr val="666666"/>
              </a:solidFill>
              <a:latin typeface="Lato"/>
              <a:ea typeface="Lato"/>
              <a:cs typeface="Lato"/>
              <a:sym typeface="Lato"/>
            </a:endParaRPr>
          </a:p>
          <a:p>
            <a:pPr indent="0" lvl="0" marL="0" rtl="0" algn="l">
              <a:spcBef>
                <a:spcPts val="0"/>
              </a:spcBef>
              <a:spcAft>
                <a:spcPts val="0"/>
              </a:spcAft>
              <a:buNone/>
            </a:pPr>
            <a:r>
              <a:t/>
            </a:r>
            <a:endParaRPr sz="1600">
              <a:solidFill>
                <a:srgbClr val="666666"/>
              </a:solidFill>
              <a:latin typeface="Lato"/>
              <a:ea typeface="Lato"/>
              <a:cs typeface="Lato"/>
              <a:sym typeface="Lato"/>
            </a:endParaRPr>
          </a:p>
          <a:p>
            <a:pPr indent="0" lvl="0" marL="0" rtl="0" algn="l">
              <a:spcBef>
                <a:spcPts val="0"/>
              </a:spcBef>
              <a:spcAft>
                <a:spcPts val="0"/>
              </a:spcAft>
              <a:buNone/>
            </a:pPr>
            <a:r>
              <a:rPr lang="en" sz="1600">
                <a:solidFill>
                  <a:srgbClr val="666666"/>
                </a:solidFill>
                <a:latin typeface="Lato"/>
                <a:ea typeface="Lato"/>
                <a:cs typeface="Lato"/>
                <a:sym typeface="Lato"/>
              </a:rPr>
              <a:t>So as far as Dataset from paper is concerned we picked few of the images which are there in paper. They worked quite well</a:t>
            </a:r>
            <a:endParaRPr sz="1600">
              <a:solidFill>
                <a:srgbClr val="666666"/>
              </a:solidFill>
              <a:latin typeface="Lato"/>
              <a:ea typeface="Lato"/>
              <a:cs typeface="Lato"/>
              <a:sym typeface="Lato"/>
            </a:endParaRPr>
          </a:p>
          <a:p>
            <a:pPr indent="0" lvl="0" marL="0" rtl="0" algn="l">
              <a:spcBef>
                <a:spcPts val="0"/>
              </a:spcBef>
              <a:spcAft>
                <a:spcPts val="0"/>
              </a:spcAft>
              <a:buNone/>
            </a:pPr>
            <a:r>
              <a:t/>
            </a:r>
            <a:endParaRPr sz="1600">
              <a:solidFill>
                <a:srgbClr val="666666"/>
              </a:solidFill>
              <a:latin typeface="Lato"/>
              <a:ea typeface="Lato"/>
              <a:cs typeface="Lato"/>
              <a:sym typeface="Lato"/>
            </a:endParaRPr>
          </a:p>
          <a:p>
            <a:pPr indent="0" lvl="0" marL="0" rtl="0" algn="l">
              <a:spcBef>
                <a:spcPts val="0"/>
              </a:spcBef>
              <a:spcAft>
                <a:spcPts val="0"/>
              </a:spcAft>
              <a:buNone/>
            </a:pPr>
            <a:r>
              <a:rPr lang="en" sz="1600">
                <a:solidFill>
                  <a:srgbClr val="666666"/>
                </a:solidFill>
                <a:latin typeface="Lato"/>
                <a:ea typeface="Lato"/>
                <a:cs typeface="Lato"/>
                <a:sym typeface="Lato"/>
              </a:rPr>
              <a:t>So Data collected by us is concerned we have randomly picked few images from online to check the generalisability of the paper.</a:t>
            </a:r>
            <a:endParaRPr sz="1600">
              <a:solidFill>
                <a:srgbClr val="666666"/>
              </a:solidFill>
              <a:latin typeface="Lato"/>
              <a:ea typeface="Lato"/>
              <a:cs typeface="Lato"/>
              <a:sym typeface="Lato"/>
            </a:endParaRPr>
          </a:p>
          <a:p>
            <a:pPr indent="0" lvl="0" marL="0" rtl="0" algn="l">
              <a:spcBef>
                <a:spcPts val="0"/>
              </a:spcBef>
              <a:spcAft>
                <a:spcPts val="0"/>
              </a:spcAft>
              <a:buNone/>
            </a:pPr>
            <a:r>
              <a:t/>
            </a:r>
            <a:endParaRPr sz="1600">
              <a:solidFill>
                <a:srgbClr val="666666"/>
              </a:solidFill>
              <a:latin typeface="Lato"/>
              <a:ea typeface="Lato"/>
              <a:cs typeface="Lato"/>
              <a:sym typeface="Lato"/>
            </a:endParaRPr>
          </a:p>
          <a:p>
            <a:pPr indent="0" lvl="0" marL="0" rtl="0" algn="l">
              <a:spcBef>
                <a:spcPts val="0"/>
              </a:spcBef>
              <a:spcAft>
                <a:spcPts val="0"/>
              </a:spcAft>
              <a:buNone/>
            </a:pPr>
            <a:r>
              <a:rPr lang="en" sz="1600">
                <a:solidFill>
                  <a:srgbClr val="666666"/>
                </a:solidFill>
                <a:latin typeface="Lato"/>
                <a:ea typeface="Lato"/>
                <a:cs typeface="Lato"/>
                <a:sym typeface="Lato"/>
              </a:rPr>
              <a:t>As expected the results were awesome.</a:t>
            </a:r>
            <a:endParaRPr sz="1600">
              <a:solidFill>
                <a:srgbClr val="666666"/>
              </a:solidFill>
              <a:latin typeface="Lato"/>
              <a:ea typeface="Lato"/>
              <a:cs typeface="Lato"/>
              <a:sym typeface="Lato"/>
            </a:endParaRPr>
          </a:p>
          <a:p>
            <a:pPr indent="0" lvl="0" marL="0" rtl="0" algn="l">
              <a:spcBef>
                <a:spcPts val="0"/>
              </a:spcBef>
              <a:spcAft>
                <a:spcPts val="0"/>
              </a:spcAft>
              <a:buNone/>
            </a:pPr>
            <a:r>
              <a:t/>
            </a:r>
            <a:endParaRPr sz="1600">
              <a:solidFill>
                <a:srgbClr val="666666"/>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31"/>
          <p:cNvPicPr preferRelativeResize="0"/>
          <p:nvPr/>
        </p:nvPicPr>
        <p:blipFill>
          <a:blip r:embed="rId3">
            <a:alphaModFix/>
          </a:blip>
          <a:stretch>
            <a:fillRect/>
          </a:stretch>
        </p:blipFill>
        <p:spPr>
          <a:xfrm>
            <a:off x="135275" y="2955037"/>
            <a:ext cx="2857775" cy="1935467"/>
          </a:xfrm>
          <a:prstGeom prst="rect">
            <a:avLst/>
          </a:prstGeom>
          <a:noFill/>
          <a:ln>
            <a:noFill/>
          </a:ln>
        </p:spPr>
      </p:pic>
      <p:pic>
        <p:nvPicPr>
          <p:cNvPr id="212" name="Google Shape;212;p31"/>
          <p:cNvPicPr preferRelativeResize="0"/>
          <p:nvPr/>
        </p:nvPicPr>
        <p:blipFill>
          <a:blip r:embed="rId4">
            <a:alphaModFix/>
          </a:blip>
          <a:stretch>
            <a:fillRect/>
          </a:stretch>
        </p:blipFill>
        <p:spPr>
          <a:xfrm>
            <a:off x="3143125" y="2955038"/>
            <a:ext cx="2857775" cy="1935450"/>
          </a:xfrm>
          <a:prstGeom prst="rect">
            <a:avLst/>
          </a:prstGeom>
          <a:noFill/>
          <a:ln>
            <a:noFill/>
          </a:ln>
        </p:spPr>
      </p:pic>
      <p:pic>
        <p:nvPicPr>
          <p:cNvPr id="213" name="Google Shape;213;p31"/>
          <p:cNvPicPr preferRelativeResize="0"/>
          <p:nvPr/>
        </p:nvPicPr>
        <p:blipFill>
          <a:blip r:embed="rId5">
            <a:alphaModFix/>
          </a:blip>
          <a:stretch>
            <a:fillRect/>
          </a:stretch>
        </p:blipFill>
        <p:spPr>
          <a:xfrm>
            <a:off x="6096475" y="2953512"/>
            <a:ext cx="2862071" cy="1938528"/>
          </a:xfrm>
          <a:prstGeom prst="rect">
            <a:avLst/>
          </a:prstGeom>
          <a:noFill/>
          <a:ln>
            <a:noFill/>
          </a:ln>
        </p:spPr>
      </p:pic>
      <p:sp>
        <p:nvSpPr>
          <p:cNvPr id="214" name="Google Shape;214;p31"/>
          <p:cNvSpPr txBox="1"/>
          <p:nvPr/>
        </p:nvSpPr>
        <p:spPr>
          <a:xfrm>
            <a:off x="613275" y="2571750"/>
            <a:ext cx="801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            </a:t>
            </a:r>
            <a:r>
              <a:rPr lang="en" sz="1200">
                <a:latin typeface="Lato"/>
                <a:ea typeface="Lato"/>
                <a:cs typeface="Lato"/>
                <a:sym typeface="Lato"/>
              </a:rPr>
              <a:t> Original image                                                             Masked with occluded region                                          Inpainted Output</a:t>
            </a:r>
            <a:endParaRPr sz="1200">
              <a:latin typeface="Lato"/>
              <a:ea typeface="Lato"/>
              <a:cs typeface="Lato"/>
              <a:sym typeface="Lato"/>
            </a:endParaRPr>
          </a:p>
        </p:txBody>
      </p:sp>
      <p:sp>
        <p:nvSpPr>
          <p:cNvPr id="215" name="Google Shape;215;p31"/>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Best Results (Image taken from Paper)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95" name="Google Shape;95;p14"/>
          <p:cNvSpPr txBox="1"/>
          <p:nvPr>
            <p:ph idx="1" type="body"/>
          </p:nvPr>
        </p:nvSpPr>
        <p:spPr>
          <a:xfrm>
            <a:off x="729450" y="1966363"/>
            <a:ext cx="7688700" cy="1353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t>Image inpainting is the task of filling in an unknown region in an image. </a:t>
            </a:r>
            <a:endParaRPr/>
          </a:p>
          <a:p>
            <a:pPr indent="0" lvl="0" marL="0" rtl="0" algn="l">
              <a:lnSpc>
                <a:spcPct val="100000"/>
              </a:lnSpc>
              <a:spcBef>
                <a:spcPts val="1200"/>
              </a:spcBef>
              <a:spcAft>
                <a:spcPts val="0"/>
              </a:spcAft>
              <a:buNone/>
            </a:pPr>
            <a:r>
              <a:rPr lang="en" sz="1500"/>
              <a:t>It is very useful in reconstructing portion of image If an area is damaged, or if one wishes to remove an unwanted object from the image.</a:t>
            </a:r>
            <a:endParaRPr sz="1500"/>
          </a:p>
          <a:p>
            <a:pPr indent="0" lvl="0" marL="0" rtl="0" algn="l">
              <a:lnSpc>
                <a:spcPct val="100000"/>
              </a:lnSpc>
              <a:spcBef>
                <a:spcPts val="1200"/>
              </a:spcBef>
              <a:spcAft>
                <a:spcPts val="1200"/>
              </a:spcAft>
              <a:buNone/>
            </a:pPr>
            <a:r>
              <a:rPr lang="en" sz="1500"/>
              <a:t>Main goal of image inpainting are the convincing restitution of structures and textures.</a:t>
            </a:r>
            <a:endParaRPr/>
          </a:p>
        </p:txBody>
      </p:sp>
      <p:pic>
        <p:nvPicPr>
          <p:cNvPr id="96" name="Google Shape;96;p14"/>
          <p:cNvPicPr preferRelativeResize="0"/>
          <p:nvPr/>
        </p:nvPicPr>
        <p:blipFill>
          <a:blip r:embed="rId3">
            <a:alphaModFix/>
          </a:blip>
          <a:stretch>
            <a:fillRect/>
          </a:stretch>
        </p:blipFill>
        <p:spPr>
          <a:xfrm>
            <a:off x="909890" y="3431925"/>
            <a:ext cx="1731785" cy="1711026"/>
          </a:xfrm>
          <a:prstGeom prst="rect">
            <a:avLst/>
          </a:prstGeom>
          <a:noFill/>
          <a:ln>
            <a:noFill/>
          </a:ln>
        </p:spPr>
      </p:pic>
      <p:pic>
        <p:nvPicPr>
          <p:cNvPr id="97" name="Google Shape;97;p14"/>
          <p:cNvPicPr preferRelativeResize="0"/>
          <p:nvPr/>
        </p:nvPicPr>
        <p:blipFill>
          <a:blip r:embed="rId4">
            <a:alphaModFix/>
          </a:blip>
          <a:stretch>
            <a:fillRect/>
          </a:stretch>
        </p:blipFill>
        <p:spPr>
          <a:xfrm>
            <a:off x="3516925" y="3432475"/>
            <a:ext cx="1728217" cy="1709928"/>
          </a:xfrm>
          <a:prstGeom prst="rect">
            <a:avLst/>
          </a:prstGeom>
          <a:noFill/>
          <a:ln>
            <a:noFill/>
          </a:ln>
        </p:spPr>
      </p:pic>
      <p:pic>
        <p:nvPicPr>
          <p:cNvPr id="98" name="Google Shape;98;p14"/>
          <p:cNvPicPr preferRelativeResize="0"/>
          <p:nvPr/>
        </p:nvPicPr>
        <p:blipFill>
          <a:blip r:embed="rId5">
            <a:alphaModFix/>
          </a:blip>
          <a:stretch>
            <a:fillRect/>
          </a:stretch>
        </p:blipFill>
        <p:spPr>
          <a:xfrm>
            <a:off x="6300850" y="3432475"/>
            <a:ext cx="1728217" cy="170992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2"/>
          <p:cNvSpPr txBox="1"/>
          <p:nvPr/>
        </p:nvSpPr>
        <p:spPr>
          <a:xfrm>
            <a:off x="850800" y="2165675"/>
            <a:ext cx="77475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Lato"/>
              <a:ea typeface="Lato"/>
              <a:cs typeface="Lato"/>
              <a:sym typeface="Lato"/>
            </a:endParaRPr>
          </a:p>
        </p:txBody>
      </p:sp>
      <p:pic>
        <p:nvPicPr>
          <p:cNvPr id="221" name="Google Shape;221;p32"/>
          <p:cNvPicPr preferRelativeResize="0"/>
          <p:nvPr/>
        </p:nvPicPr>
        <p:blipFill>
          <a:blip r:embed="rId3">
            <a:alphaModFix/>
          </a:blip>
          <a:stretch>
            <a:fillRect/>
          </a:stretch>
        </p:blipFill>
        <p:spPr>
          <a:xfrm>
            <a:off x="526250" y="2612075"/>
            <a:ext cx="2249780" cy="2226626"/>
          </a:xfrm>
          <a:prstGeom prst="rect">
            <a:avLst/>
          </a:prstGeom>
          <a:noFill/>
          <a:ln>
            <a:noFill/>
          </a:ln>
        </p:spPr>
      </p:pic>
      <p:pic>
        <p:nvPicPr>
          <p:cNvPr id="222" name="Google Shape;222;p32"/>
          <p:cNvPicPr preferRelativeResize="0"/>
          <p:nvPr/>
        </p:nvPicPr>
        <p:blipFill>
          <a:blip r:embed="rId4">
            <a:alphaModFix/>
          </a:blip>
          <a:stretch>
            <a:fillRect/>
          </a:stretch>
        </p:blipFill>
        <p:spPr>
          <a:xfrm>
            <a:off x="3447105" y="2612075"/>
            <a:ext cx="2249780" cy="2226626"/>
          </a:xfrm>
          <a:prstGeom prst="rect">
            <a:avLst/>
          </a:prstGeom>
          <a:noFill/>
          <a:ln>
            <a:noFill/>
          </a:ln>
        </p:spPr>
      </p:pic>
      <p:pic>
        <p:nvPicPr>
          <p:cNvPr id="223" name="Google Shape;223;p32"/>
          <p:cNvPicPr preferRelativeResize="0"/>
          <p:nvPr/>
        </p:nvPicPr>
        <p:blipFill>
          <a:blip r:embed="rId5">
            <a:alphaModFix/>
          </a:blip>
          <a:stretch>
            <a:fillRect/>
          </a:stretch>
        </p:blipFill>
        <p:spPr>
          <a:xfrm>
            <a:off x="6243759" y="2612075"/>
            <a:ext cx="2249780" cy="2226626"/>
          </a:xfrm>
          <a:prstGeom prst="rect">
            <a:avLst/>
          </a:prstGeom>
          <a:noFill/>
          <a:ln>
            <a:noFill/>
          </a:ln>
        </p:spPr>
      </p:pic>
      <p:sp>
        <p:nvSpPr>
          <p:cNvPr id="224" name="Google Shape;224;p32"/>
          <p:cNvSpPr txBox="1"/>
          <p:nvPr/>
        </p:nvSpPr>
        <p:spPr>
          <a:xfrm>
            <a:off x="715350" y="2188775"/>
            <a:ext cx="801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            </a:t>
            </a:r>
            <a:r>
              <a:rPr lang="en" sz="1200">
                <a:latin typeface="Lato"/>
                <a:ea typeface="Lato"/>
                <a:cs typeface="Lato"/>
                <a:sym typeface="Lato"/>
              </a:rPr>
              <a:t> Original image                                                    Masked with occluded region                                          Inpainted Output</a:t>
            </a:r>
            <a:endParaRPr sz="1200">
              <a:latin typeface="Lato"/>
              <a:ea typeface="Lato"/>
              <a:cs typeface="Lato"/>
              <a:sym typeface="Lato"/>
            </a:endParaRPr>
          </a:p>
        </p:txBody>
      </p:sp>
      <p:sp>
        <p:nvSpPr>
          <p:cNvPr id="225" name="Google Shape;225;p32"/>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Best Results (Image taken from Paper)</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3"/>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Best Results (Image collected by us)</a:t>
            </a:r>
            <a:endParaRPr/>
          </a:p>
        </p:txBody>
      </p:sp>
      <p:sp>
        <p:nvSpPr>
          <p:cNvPr id="231" name="Google Shape;231;p33"/>
          <p:cNvSpPr txBox="1"/>
          <p:nvPr/>
        </p:nvSpPr>
        <p:spPr>
          <a:xfrm>
            <a:off x="850800" y="2165675"/>
            <a:ext cx="77475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Lato"/>
              <a:ea typeface="Lato"/>
              <a:cs typeface="Lato"/>
              <a:sym typeface="Lato"/>
            </a:endParaRPr>
          </a:p>
        </p:txBody>
      </p:sp>
      <p:pic>
        <p:nvPicPr>
          <p:cNvPr id="232" name="Google Shape;232;p33"/>
          <p:cNvPicPr preferRelativeResize="0"/>
          <p:nvPr/>
        </p:nvPicPr>
        <p:blipFill>
          <a:blip r:embed="rId3">
            <a:alphaModFix/>
          </a:blip>
          <a:stretch>
            <a:fillRect/>
          </a:stretch>
        </p:blipFill>
        <p:spPr>
          <a:xfrm>
            <a:off x="890225" y="2221992"/>
            <a:ext cx="2603600" cy="2572400"/>
          </a:xfrm>
          <a:prstGeom prst="rect">
            <a:avLst/>
          </a:prstGeom>
          <a:noFill/>
          <a:ln>
            <a:noFill/>
          </a:ln>
        </p:spPr>
      </p:pic>
      <p:pic>
        <p:nvPicPr>
          <p:cNvPr id="233" name="Google Shape;233;p33"/>
          <p:cNvPicPr preferRelativeResize="0"/>
          <p:nvPr/>
        </p:nvPicPr>
        <p:blipFill>
          <a:blip r:embed="rId4">
            <a:alphaModFix/>
          </a:blip>
          <a:stretch>
            <a:fillRect/>
          </a:stretch>
        </p:blipFill>
        <p:spPr>
          <a:xfrm>
            <a:off x="3549900" y="2223050"/>
            <a:ext cx="2603600" cy="2572386"/>
          </a:xfrm>
          <a:prstGeom prst="rect">
            <a:avLst/>
          </a:prstGeom>
          <a:noFill/>
          <a:ln>
            <a:noFill/>
          </a:ln>
        </p:spPr>
      </p:pic>
      <p:pic>
        <p:nvPicPr>
          <p:cNvPr id="234" name="Google Shape;234;p33"/>
          <p:cNvPicPr preferRelativeResize="0"/>
          <p:nvPr/>
        </p:nvPicPr>
        <p:blipFill>
          <a:blip r:embed="rId5">
            <a:alphaModFix/>
          </a:blip>
          <a:stretch>
            <a:fillRect/>
          </a:stretch>
        </p:blipFill>
        <p:spPr>
          <a:xfrm>
            <a:off x="6370350" y="2221992"/>
            <a:ext cx="2606040" cy="2569465"/>
          </a:xfrm>
          <a:prstGeom prst="rect">
            <a:avLst/>
          </a:prstGeom>
          <a:noFill/>
          <a:ln>
            <a:noFill/>
          </a:ln>
        </p:spPr>
      </p:pic>
      <p:sp>
        <p:nvSpPr>
          <p:cNvPr id="235" name="Google Shape;235;p33"/>
          <p:cNvSpPr txBox="1"/>
          <p:nvPr/>
        </p:nvSpPr>
        <p:spPr>
          <a:xfrm>
            <a:off x="890225" y="1879350"/>
            <a:ext cx="801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            </a:t>
            </a:r>
            <a:r>
              <a:rPr lang="en" sz="1200">
                <a:latin typeface="Lato"/>
                <a:ea typeface="Lato"/>
                <a:cs typeface="Lato"/>
                <a:sym typeface="Lato"/>
              </a:rPr>
              <a:t> Original image                                                    Masked </a:t>
            </a:r>
            <a:r>
              <a:rPr lang="en" sz="1200">
                <a:latin typeface="Lato"/>
                <a:ea typeface="Lato"/>
                <a:cs typeface="Lato"/>
                <a:sym typeface="Lato"/>
              </a:rPr>
              <a:t>with occluded region            </a:t>
            </a:r>
            <a:r>
              <a:rPr lang="en" sz="1200">
                <a:latin typeface="Lato"/>
                <a:ea typeface="Lato"/>
                <a:cs typeface="Lato"/>
                <a:sym typeface="Lato"/>
              </a:rPr>
              <a:t>                              Inpainted Output</a:t>
            </a:r>
            <a:endParaRPr sz="1200">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34"/>
          <p:cNvPicPr preferRelativeResize="0"/>
          <p:nvPr/>
        </p:nvPicPr>
        <p:blipFill>
          <a:blip r:embed="rId3">
            <a:alphaModFix/>
          </a:blip>
          <a:stretch>
            <a:fillRect/>
          </a:stretch>
        </p:blipFill>
        <p:spPr>
          <a:xfrm>
            <a:off x="655150" y="2700025"/>
            <a:ext cx="2230490" cy="2226624"/>
          </a:xfrm>
          <a:prstGeom prst="rect">
            <a:avLst/>
          </a:prstGeom>
          <a:noFill/>
          <a:ln>
            <a:noFill/>
          </a:ln>
        </p:spPr>
      </p:pic>
      <p:pic>
        <p:nvPicPr>
          <p:cNvPr id="241" name="Google Shape;241;p34"/>
          <p:cNvPicPr preferRelativeResize="0"/>
          <p:nvPr/>
        </p:nvPicPr>
        <p:blipFill>
          <a:blip r:embed="rId4">
            <a:alphaModFix/>
          </a:blip>
          <a:stretch>
            <a:fillRect/>
          </a:stretch>
        </p:blipFill>
        <p:spPr>
          <a:xfrm>
            <a:off x="3609303" y="2700025"/>
            <a:ext cx="2230490" cy="2226624"/>
          </a:xfrm>
          <a:prstGeom prst="rect">
            <a:avLst/>
          </a:prstGeom>
          <a:noFill/>
          <a:ln>
            <a:noFill/>
          </a:ln>
        </p:spPr>
      </p:pic>
      <p:pic>
        <p:nvPicPr>
          <p:cNvPr id="242" name="Google Shape;242;p34"/>
          <p:cNvPicPr preferRelativeResize="0"/>
          <p:nvPr/>
        </p:nvPicPr>
        <p:blipFill>
          <a:blip r:embed="rId5">
            <a:alphaModFix/>
          </a:blip>
          <a:stretch>
            <a:fillRect/>
          </a:stretch>
        </p:blipFill>
        <p:spPr>
          <a:xfrm>
            <a:off x="6563443" y="2700025"/>
            <a:ext cx="2230490" cy="2226624"/>
          </a:xfrm>
          <a:prstGeom prst="rect">
            <a:avLst/>
          </a:prstGeom>
          <a:noFill/>
          <a:ln>
            <a:noFill/>
          </a:ln>
        </p:spPr>
      </p:pic>
      <p:sp>
        <p:nvSpPr>
          <p:cNvPr id="243" name="Google Shape;243;p34"/>
          <p:cNvSpPr txBox="1"/>
          <p:nvPr/>
        </p:nvSpPr>
        <p:spPr>
          <a:xfrm>
            <a:off x="655150" y="2299825"/>
            <a:ext cx="801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            </a:t>
            </a:r>
            <a:r>
              <a:rPr lang="en" sz="1200">
                <a:latin typeface="Lato"/>
                <a:ea typeface="Lato"/>
                <a:cs typeface="Lato"/>
                <a:sym typeface="Lato"/>
              </a:rPr>
              <a:t> Original image                                                         Masked with occluded region                                          Inpainted Output</a:t>
            </a:r>
            <a:endParaRPr sz="1200">
              <a:latin typeface="Lato"/>
              <a:ea typeface="Lato"/>
              <a:cs typeface="Lato"/>
              <a:sym typeface="Lato"/>
            </a:endParaRPr>
          </a:p>
        </p:txBody>
      </p:sp>
      <p:sp>
        <p:nvSpPr>
          <p:cNvPr id="244" name="Google Shape;244;p34"/>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Best Results (Image collected by us)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250" name="Google Shape;250;p35"/>
          <p:cNvSpPr txBox="1"/>
          <p:nvPr/>
        </p:nvSpPr>
        <p:spPr>
          <a:xfrm>
            <a:off x="850800" y="1988150"/>
            <a:ext cx="80310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666666"/>
                </a:solidFill>
                <a:latin typeface="Lato"/>
                <a:ea typeface="Lato"/>
                <a:cs typeface="Lato"/>
                <a:sym typeface="Lato"/>
              </a:rPr>
              <a:t>Our algorithm is based on the minimization of a global patch-based functional.  In order to obtain results of high quality with such an approach, several issues have been addressed. </a:t>
            </a:r>
            <a:endParaRPr sz="1600">
              <a:solidFill>
                <a:srgbClr val="666666"/>
              </a:solidFill>
              <a:latin typeface="Lato"/>
              <a:ea typeface="Lato"/>
              <a:cs typeface="Lato"/>
              <a:sym typeface="Lato"/>
            </a:endParaRPr>
          </a:p>
          <a:p>
            <a:pPr indent="0" lvl="0" marL="0" rtl="0" algn="l">
              <a:spcBef>
                <a:spcPts val="0"/>
              </a:spcBef>
              <a:spcAft>
                <a:spcPts val="0"/>
              </a:spcAft>
              <a:buNone/>
            </a:pPr>
            <a:r>
              <a:t/>
            </a:r>
            <a:endParaRPr sz="1600">
              <a:solidFill>
                <a:srgbClr val="666666"/>
              </a:solidFill>
              <a:latin typeface="Lato"/>
              <a:ea typeface="Lato"/>
              <a:cs typeface="Lato"/>
              <a:sym typeface="Lato"/>
            </a:endParaRPr>
          </a:p>
          <a:p>
            <a:pPr indent="0" lvl="0" marL="0" rtl="0" algn="l">
              <a:spcBef>
                <a:spcPts val="0"/>
              </a:spcBef>
              <a:spcAft>
                <a:spcPts val="0"/>
              </a:spcAft>
              <a:buNone/>
            </a:pPr>
            <a:r>
              <a:rPr lang="en" sz="1600">
                <a:solidFill>
                  <a:srgbClr val="666666"/>
                </a:solidFill>
                <a:latin typeface="Lato"/>
                <a:ea typeface="Lato"/>
                <a:cs typeface="Lato"/>
                <a:sym typeface="Lato"/>
              </a:rPr>
              <a:t>We describe the method in which we search for nearest neighbor patches, something which is crucial for achieving results in realistic times.</a:t>
            </a:r>
            <a:endParaRPr sz="1600">
              <a:solidFill>
                <a:srgbClr val="666666"/>
              </a:solidFill>
              <a:latin typeface="Lato"/>
              <a:ea typeface="Lato"/>
              <a:cs typeface="Lato"/>
              <a:sym typeface="Lato"/>
            </a:endParaRPr>
          </a:p>
          <a:p>
            <a:pPr indent="0" lvl="0" marL="0" rtl="0" algn="l">
              <a:spcBef>
                <a:spcPts val="0"/>
              </a:spcBef>
              <a:spcAft>
                <a:spcPts val="0"/>
              </a:spcAft>
              <a:buNone/>
            </a:pPr>
            <a:r>
              <a:t/>
            </a:r>
            <a:endParaRPr sz="1600">
              <a:solidFill>
                <a:srgbClr val="666666"/>
              </a:solidFill>
              <a:latin typeface="Lato"/>
              <a:ea typeface="Lato"/>
              <a:cs typeface="Lato"/>
              <a:sym typeface="Lato"/>
            </a:endParaRPr>
          </a:p>
          <a:p>
            <a:pPr indent="0" lvl="0" marL="0" rtl="0" algn="l">
              <a:spcBef>
                <a:spcPts val="0"/>
              </a:spcBef>
              <a:spcAft>
                <a:spcPts val="0"/>
              </a:spcAft>
              <a:buNone/>
            </a:pPr>
            <a:r>
              <a:rPr lang="en" sz="1600">
                <a:solidFill>
                  <a:srgbClr val="666666"/>
                </a:solidFill>
                <a:latin typeface="Lato"/>
                <a:ea typeface="Lato"/>
                <a:cs typeface="Lato"/>
                <a:sym typeface="Lato"/>
              </a:rPr>
              <a:t> We have addressed the issue of comparing textured patches.</a:t>
            </a:r>
            <a:endParaRPr sz="1600">
              <a:solidFill>
                <a:srgbClr val="666666"/>
              </a:solidFill>
              <a:latin typeface="Lato"/>
              <a:ea typeface="Lato"/>
              <a:cs typeface="Lato"/>
              <a:sym typeface="Lato"/>
            </a:endParaRPr>
          </a:p>
          <a:p>
            <a:pPr indent="0" lvl="0" marL="0" rtl="0" algn="l">
              <a:spcBef>
                <a:spcPts val="0"/>
              </a:spcBef>
              <a:spcAft>
                <a:spcPts val="0"/>
              </a:spcAft>
              <a:buNone/>
            </a:pPr>
            <a:r>
              <a:t/>
            </a:r>
            <a:endParaRPr sz="1600">
              <a:solidFill>
                <a:srgbClr val="666666"/>
              </a:solidFill>
              <a:latin typeface="Lato"/>
              <a:ea typeface="Lato"/>
              <a:cs typeface="Lato"/>
              <a:sym typeface="Lato"/>
            </a:endParaRPr>
          </a:p>
          <a:p>
            <a:pPr indent="0" lvl="0" marL="0" rtl="0" algn="l">
              <a:spcBef>
                <a:spcPts val="0"/>
              </a:spcBef>
              <a:spcAft>
                <a:spcPts val="0"/>
              </a:spcAft>
              <a:buNone/>
            </a:pPr>
            <a:r>
              <a:rPr lang="en" sz="1600">
                <a:solidFill>
                  <a:srgbClr val="666666"/>
                </a:solidFill>
                <a:latin typeface="Lato"/>
                <a:ea typeface="Lato"/>
                <a:cs typeface="Lato"/>
                <a:sym typeface="Lato"/>
              </a:rPr>
              <a:t>We provide specific details concerning initializatio</a:t>
            </a:r>
            <a:r>
              <a:rPr lang="en" sz="1600">
                <a:solidFill>
                  <a:srgbClr val="666666"/>
                </a:solidFill>
                <a:latin typeface="Lato"/>
                <a:ea typeface="Lato"/>
                <a:cs typeface="Lato"/>
                <a:sym typeface="Lato"/>
              </a:rPr>
              <a:t>n </a:t>
            </a:r>
            <a:r>
              <a:rPr lang="en" sz="1600">
                <a:solidFill>
                  <a:srgbClr val="666666"/>
                </a:solidFill>
                <a:latin typeface="Lato"/>
                <a:ea typeface="Lato"/>
                <a:cs typeface="Lato"/>
                <a:sym typeface="Lato"/>
              </a:rPr>
              <a:t>issues and multi-scale choices, both of which have a great influence on the inpainting results. </a:t>
            </a:r>
            <a:endParaRPr sz="1600">
              <a:solidFill>
                <a:srgbClr val="666666"/>
              </a:solidFill>
              <a:latin typeface="Lato"/>
              <a:ea typeface="Lato"/>
              <a:cs typeface="Lato"/>
              <a:sym typeface="Lato"/>
            </a:endParaRPr>
          </a:p>
          <a:p>
            <a:pPr indent="0" lvl="0" marL="0" rtl="0" algn="l">
              <a:spcBef>
                <a:spcPts val="0"/>
              </a:spcBef>
              <a:spcAft>
                <a:spcPts val="0"/>
              </a:spcAft>
              <a:buNone/>
            </a:pPr>
            <a:r>
              <a:t/>
            </a:r>
            <a:endParaRPr sz="1600">
              <a:solidFill>
                <a:srgbClr val="666666"/>
              </a:solidFill>
              <a:latin typeface="Lato"/>
              <a:ea typeface="Lato"/>
              <a:cs typeface="Lato"/>
              <a:sym typeface="Lato"/>
            </a:endParaRPr>
          </a:p>
          <a:p>
            <a:pPr indent="0" lvl="0" marL="0" rtl="0" algn="l">
              <a:spcBef>
                <a:spcPts val="0"/>
              </a:spcBef>
              <a:spcAft>
                <a:spcPts val="0"/>
              </a:spcAft>
              <a:buNone/>
            </a:pPr>
            <a:r>
              <a:t/>
            </a:r>
            <a:endParaRPr sz="1600">
              <a:solidFill>
                <a:srgbClr val="666666"/>
              </a:solidFill>
              <a:latin typeface="Lato"/>
              <a:ea typeface="Lato"/>
              <a:cs typeface="Lato"/>
              <a:sym typeface="Lato"/>
            </a:endParaRPr>
          </a:p>
          <a:p>
            <a:pPr indent="0" lvl="0" marL="0" rtl="0" algn="l">
              <a:spcBef>
                <a:spcPts val="0"/>
              </a:spcBef>
              <a:spcAft>
                <a:spcPts val="0"/>
              </a:spcAft>
              <a:buNone/>
            </a:pPr>
            <a:r>
              <a:t/>
            </a:r>
            <a:endParaRPr sz="1600">
              <a:solidFill>
                <a:srgbClr val="666666"/>
              </a:solidFill>
              <a:latin typeface="Lato"/>
              <a:ea typeface="Lato"/>
              <a:cs typeface="Lato"/>
              <a:sym typeface="Lato"/>
            </a:endParaRPr>
          </a:p>
          <a:p>
            <a:pPr indent="0" lvl="0" marL="0" rtl="0" algn="l">
              <a:spcBef>
                <a:spcPts val="0"/>
              </a:spcBef>
              <a:spcAft>
                <a:spcPts val="0"/>
              </a:spcAft>
              <a:buNone/>
            </a:pPr>
            <a:r>
              <a:t/>
            </a:r>
            <a:endParaRPr sz="1600">
              <a:solidFill>
                <a:srgbClr val="666666"/>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 Distribution</a:t>
            </a:r>
            <a:endParaRPr/>
          </a:p>
        </p:txBody>
      </p:sp>
      <p:sp>
        <p:nvSpPr>
          <p:cNvPr id="256" name="Google Shape;256;p36"/>
          <p:cNvSpPr txBox="1"/>
          <p:nvPr/>
        </p:nvSpPr>
        <p:spPr>
          <a:xfrm>
            <a:off x="850800" y="1988150"/>
            <a:ext cx="8031600" cy="287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latin typeface="Lato"/>
                <a:ea typeface="Lato"/>
                <a:cs typeface="Lato"/>
                <a:sym typeface="Lato"/>
              </a:rPr>
              <a:t>Trinadh:</a:t>
            </a:r>
            <a:r>
              <a:rPr b="1" lang="en" sz="1300">
                <a:solidFill>
                  <a:srgbClr val="666666"/>
                </a:solidFill>
                <a:latin typeface="Lato"/>
                <a:ea typeface="Lato"/>
                <a:cs typeface="Lato"/>
                <a:sym typeface="Lato"/>
              </a:rPr>
              <a:t> </a:t>
            </a:r>
            <a:r>
              <a:rPr lang="en" sz="1300">
                <a:solidFill>
                  <a:srgbClr val="666666"/>
                </a:solidFill>
                <a:latin typeface="Lato"/>
                <a:ea typeface="Lato"/>
                <a:cs typeface="Lato"/>
                <a:sym typeface="Lato"/>
              </a:rPr>
              <a:t>Onion peel initialization,  optimized pyramids levels of images, modified patch distance, PPT, Fixed bugs in reconstruction parts, multiscale scheme,</a:t>
            </a:r>
            <a:r>
              <a:rPr lang="en" sz="1300">
                <a:solidFill>
                  <a:srgbClr val="666666"/>
                </a:solidFill>
                <a:latin typeface="Lato"/>
                <a:ea typeface="Lato"/>
                <a:cs typeface="Lato"/>
                <a:sym typeface="Lato"/>
              </a:rPr>
              <a:t> helped debugging gui interrupt,Testing individual components.</a:t>
            </a:r>
            <a:endParaRPr sz="1300">
              <a:solidFill>
                <a:srgbClr val="666666"/>
              </a:solidFill>
              <a:latin typeface="Lato"/>
              <a:ea typeface="Lato"/>
              <a:cs typeface="Lato"/>
              <a:sym typeface="Lato"/>
            </a:endParaRPr>
          </a:p>
          <a:p>
            <a:pPr indent="0" lvl="0" marL="0" rtl="0" algn="l">
              <a:spcBef>
                <a:spcPts val="0"/>
              </a:spcBef>
              <a:spcAft>
                <a:spcPts val="0"/>
              </a:spcAft>
              <a:buNone/>
            </a:pPr>
            <a:r>
              <a:t/>
            </a:r>
            <a:endParaRPr sz="1300">
              <a:solidFill>
                <a:srgbClr val="666666"/>
              </a:solidFill>
              <a:latin typeface="Lato"/>
              <a:ea typeface="Lato"/>
              <a:cs typeface="Lato"/>
              <a:sym typeface="Lato"/>
            </a:endParaRPr>
          </a:p>
          <a:p>
            <a:pPr indent="0" lvl="0" marL="0" rtl="0" algn="l">
              <a:spcBef>
                <a:spcPts val="0"/>
              </a:spcBef>
              <a:spcAft>
                <a:spcPts val="0"/>
              </a:spcAft>
              <a:buNone/>
            </a:pPr>
            <a:r>
              <a:rPr b="1" lang="en" sz="1300">
                <a:latin typeface="Lato"/>
                <a:ea typeface="Lato"/>
                <a:cs typeface="Lato"/>
                <a:sym typeface="Lato"/>
              </a:rPr>
              <a:t>Harsha: </a:t>
            </a:r>
            <a:r>
              <a:rPr lang="en" sz="1300">
                <a:solidFill>
                  <a:srgbClr val="666666"/>
                </a:solidFill>
                <a:latin typeface="Lato"/>
                <a:ea typeface="Lato"/>
                <a:cs typeface="Lato"/>
                <a:sym typeface="Lato"/>
              </a:rPr>
              <a:t>Patch match, </a:t>
            </a:r>
            <a:r>
              <a:rPr lang="en" sz="1300">
                <a:solidFill>
                  <a:srgbClr val="666666"/>
                </a:solidFill>
                <a:latin typeface="Lato"/>
                <a:ea typeface="Lato"/>
                <a:cs typeface="Lato"/>
                <a:sym typeface="Lato"/>
              </a:rPr>
              <a:t>Reconstruction of images (both texture and intensities), multiscale scheme, fixed repeated interrupts in GUI, PPT, Fixed bugs in onion peel, pyramid levels, Testing of integrated components.</a:t>
            </a:r>
            <a:endParaRPr sz="1300">
              <a:solidFill>
                <a:srgbClr val="666666"/>
              </a:solidFill>
              <a:latin typeface="Lato"/>
              <a:ea typeface="Lato"/>
              <a:cs typeface="Lato"/>
              <a:sym typeface="Lato"/>
            </a:endParaRPr>
          </a:p>
          <a:p>
            <a:pPr indent="0" lvl="0" marL="0" rtl="0" algn="l">
              <a:spcBef>
                <a:spcPts val="0"/>
              </a:spcBef>
              <a:spcAft>
                <a:spcPts val="0"/>
              </a:spcAft>
              <a:buNone/>
            </a:pPr>
            <a:r>
              <a:t/>
            </a:r>
            <a:endParaRPr b="1" sz="1300">
              <a:latin typeface="Lato"/>
              <a:ea typeface="Lato"/>
              <a:cs typeface="Lato"/>
              <a:sym typeface="Lato"/>
            </a:endParaRPr>
          </a:p>
          <a:p>
            <a:pPr indent="0" lvl="0" marL="0" rtl="0" algn="l">
              <a:spcBef>
                <a:spcPts val="0"/>
              </a:spcBef>
              <a:spcAft>
                <a:spcPts val="0"/>
              </a:spcAft>
              <a:buNone/>
            </a:pPr>
            <a:r>
              <a:rPr b="1" lang="en" sz="1300">
                <a:latin typeface="Lato"/>
                <a:ea typeface="Lato"/>
                <a:cs typeface="Lato"/>
                <a:sym typeface="Lato"/>
              </a:rPr>
              <a:t>S</a:t>
            </a:r>
            <a:r>
              <a:rPr b="1" lang="en" sz="1300">
                <a:latin typeface="Lato"/>
                <a:ea typeface="Lato"/>
                <a:cs typeface="Lato"/>
                <a:sym typeface="Lato"/>
              </a:rPr>
              <a:t>ri Ram:</a:t>
            </a:r>
            <a:r>
              <a:rPr lang="en" sz="1300">
                <a:solidFill>
                  <a:srgbClr val="666666"/>
                </a:solidFill>
                <a:latin typeface="Lato"/>
                <a:ea typeface="Lato"/>
                <a:cs typeface="Lato"/>
                <a:sym typeface="Lato"/>
              </a:rPr>
              <a:t>  Modified texture metric, reconstruction functions and testing  for inpainting with textures, </a:t>
            </a:r>
            <a:r>
              <a:rPr lang="en" sz="1300">
                <a:solidFill>
                  <a:srgbClr val="666666"/>
                </a:solidFill>
                <a:latin typeface="Lato"/>
                <a:ea typeface="Lato"/>
                <a:cs typeface="Lato"/>
                <a:sym typeface="Lato"/>
              </a:rPr>
              <a:t>GUI (recommendation of images, getting binary image from the sketch drawn in gui),</a:t>
            </a:r>
            <a:r>
              <a:rPr lang="en" sz="1300">
                <a:solidFill>
                  <a:srgbClr val="666666"/>
                </a:solidFill>
                <a:latin typeface="Lato"/>
                <a:ea typeface="Lato"/>
                <a:cs typeface="Lato"/>
                <a:sym typeface="Lato"/>
              </a:rPr>
              <a:t>commenting code.</a:t>
            </a:r>
            <a:endParaRPr sz="1300">
              <a:solidFill>
                <a:srgbClr val="666666"/>
              </a:solidFill>
              <a:latin typeface="Lato"/>
              <a:ea typeface="Lato"/>
              <a:cs typeface="Lato"/>
              <a:sym typeface="Lato"/>
            </a:endParaRPr>
          </a:p>
          <a:p>
            <a:pPr indent="0" lvl="0" marL="0" rtl="0" algn="l">
              <a:spcBef>
                <a:spcPts val="0"/>
              </a:spcBef>
              <a:spcAft>
                <a:spcPts val="0"/>
              </a:spcAft>
              <a:buNone/>
            </a:pPr>
            <a:r>
              <a:t/>
            </a:r>
            <a:endParaRPr b="1" sz="1300">
              <a:latin typeface="Lato"/>
              <a:ea typeface="Lato"/>
              <a:cs typeface="Lato"/>
              <a:sym typeface="Lato"/>
            </a:endParaRPr>
          </a:p>
          <a:p>
            <a:pPr indent="0" lvl="0" marL="0" rtl="0" algn="l">
              <a:spcBef>
                <a:spcPts val="0"/>
              </a:spcBef>
              <a:spcAft>
                <a:spcPts val="0"/>
              </a:spcAft>
              <a:buNone/>
            </a:pPr>
            <a:r>
              <a:rPr b="1" lang="en" sz="1300">
                <a:latin typeface="Lato"/>
                <a:ea typeface="Lato"/>
                <a:cs typeface="Lato"/>
                <a:sym typeface="Lato"/>
              </a:rPr>
              <a:t>Nikit: </a:t>
            </a:r>
            <a:r>
              <a:rPr lang="en" sz="1300">
                <a:solidFill>
                  <a:srgbClr val="666666"/>
                </a:solidFill>
                <a:latin typeface="Lato"/>
                <a:ea typeface="Lato"/>
                <a:cs typeface="Lato"/>
                <a:sym typeface="Lato"/>
              </a:rPr>
              <a:t>GUI (basic UI design, opening images, drawing on the image to select the occluded region), Patch match algorithm,  pyramid levels of the imag</a:t>
            </a:r>
            <a:r>
              <a:rPr lang="en" sz="1300">
                <a:solidFill>
                  <a:srgbClr val="666666"/>
                </a:solidFill>
                <a:latin typeface="Lato"/>
                <a:ea typeface="Lato"/>
                <a:cs typeface="Lato"/>
                <a:sym typeface="Lato"/>
              </a:rPr>
              <a:t>es</a:t>
            </a:r>
            <a:r>
              <a:rPr lang="en" sz="1300">
                <a:solidFill>
                  <a:srgbClr val="666666"/>
                </a:solidFill>
                <a:latin typeface="Lato"/>
                <a:ea typeface="Lato"/>
                <a:cs typeface="Lato"/>
                <a:sym typeface="Lato"/>
              </a:rPr>
              <a:t>, commenting code, tried to vectorize the code using numpy functions.</a:t>
            </a:r>
            <a:endParaRPr sz="1300">
              <a:solidFill>
                <a:srgbClr val="666666"/>
              </a:solidFill>
              <a:latin typeface="Lato"/>
              <a:ea typeface="Lato"/>
              <a:cs typeface="Lato"/>
              <a:sym typeface="Lato"/>
            </a:endParaRPr>
          </a:p>
          <a:p>
            <a:pPr indent="0" lvl="0" marL="0" rtl="0" algn="l">
              <a:spcBef>
                <a:spcPts val="0"/>
              </a:spcBef>
              <a:spcAft>
                <a:spcPts val="0"/>
              </a:spcAft>
              <a:buNone/>
            </a:pPr>
            <a:r>
              <a:t/>
            </a:r>
            <a:endParaRPr sz="500">
              <a:latin typeface="Lato"/>
              <a:ea typeface="Lato"/>
              <a:cs typeface="Lato"/>
              <a:sym typeface="Lato"/>
            </a:endParaRPr>
          </a:p>
          <a:p>
            <a:pPr indent="0" lvl="0" marL="0" rtl="0" algn="l">
              <a:spcBef>
                <a:spcPts val="0"/>
              </a:spcBef>
              <a:spcAft>
                <a:spcPts val="0"/>
              </a:spcAft>
              <a:buNone/>
            </a:pPr>
            <a:r>
              <a:t/>
            </a:r>
            <a:endParaRPr b="1" i="1" sz="700">
              <a:latin typeface="Lato"/>
              <a:ea typeface="Lato"/>
              <a:cs typeface="Lato"/>
              <a:sym typeface="Lato"/>
            </a:endParaRPr>
          </a:p>
          <a:p>
            <a:pPr indent="0" lvl="0" marL="0" rtl="0" algn="l">
              <a:spcBef>
                <a:spcPts val="0"/>
              </a:spcBef>
              <a:spcAft>
                <a:spcPts val="0"/>
              </a:spcAft>
              <a:buNone/>
            </a:pPr>
            <a:r>
              <a:rPr b="1" i="1" lang="en" sz="700">
                <a:latin typeface="Lato"/>
                <a:ea typeface="Lato"/>
                <a:cs typeface="Lato"/>
                <a:sym typeface="Lato"/>
              </a:rPr>
              <a:t>We divided into teams of two, (Trinadh , Harsha) and (Sir Ram, Nikit) we worked in live calls, With one person coding and other helping.</a:t>
            </a:r>
            <a:endParaRPr b="1" i="1" sz="700">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7"/>
          <p:cNvSpPr txBox="1"/>
          <p:nvPr>
            <p:ph type="ctrTitle"/>
          </p:nvPr>
        </p:nvSpPr>
        <p:spPr>
          <a:xfrm>
            <a:off x="727950" y="1546913"/>
            <a:ext cx="7688100" cy="5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980"/>
              <a:t>DEMO</a:t>
            </a:r>
            <a:endParaRPr sz="2980"/>
          </a:p>
        </p:txBody>
      </p:sp>
      <p:sp>
        <p:nvSpPr>
          <p:cNvPr id="262" name="Google Shape;262;p37"/>
          <p:cNvSpPr txBox="1"/>
          <p:nvPr/>
        </p:nvSpPr>
        <p:spPr>
          <a:xfrm>
            <a:off x="7092100" y="761625"/>
            <a:ext cx="583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63" name="Google Shape;263;p37"/>
          <p:cNvSpPr txBox="1"/>
          <p:nvPr>
            <p:ph type="ctrTitle"/>
          </p:nvPr>
        </p:nvSpPr>
        <p:spPr>
          <a:xfrm>
            <a:off x="893250" y="2487950"/>
            <a:ext cx="7688100" cy="244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00"/>
                </a:solidFill>
                <a:latin typeface="Lato"/>
                <a:ea typeface="Lato"/>
                <a:cs typeface="Lato"/>
                <a:sym typeface="Lato"/>
              </a:rPr>
              <a:t>IMPORTANT NOTE: </a:t>
            </a:r>
            <a:r>
              <a:rPr b="0" lang="en" sz="1600">
                <a:solidFill>
                  <a:srgbClr val="666666"/>
                </a:solidFill>
                <a:latin typeface="Lato"/>
                <a:ea typeface="Lato"/>
                <a:cs typeface="Lato"/>
                <a:sym typeface="Lato"/>
              </a:rPr>
              <a:t>The computational complexity of this papers implementation is huge (1e8-1e10). For the reason of timely response we resize the input image to 200 x 200. We also suggest you to give fairly small occluded region for good response. It may take a while, please be patient.</a:t>
            </a:r>
            <a:endParaRPr b="0" sz="1600">
              <a:solidFill>
                <a:srgbClr val="666666"/>
              </a:solidFill>
              <a:latin typeface="Lato"/>
              <a:ea typeface="Lato"/>
              <a:cs typeface="Lato"/>
              <a:sym typeface="Lato"/>
            </a:endParaRPr>
          </a:p>
          <a:p>
            <a:pPr indent="0" lvl="0" marL="0" rtl="0" algn="l">
              <a:spcBef>
                <a:spcPts val="0"/>
              </a:spcBef>
              <a:spcAft>
                <a:spcPts val="0"/>
              </a:spcAft>
              <a:buNone/>
            </a:pPr>
            <a:r>
              <a:t/>
            </a:r>
            <a:endParaRPr b="0" sz="1600">
              <a:solidFill>
                <a:srgbClr val="666666"/>
              </a:solidFill>
              <a:latin typeface="Lato"/>
              <a:ea typeface="Lato"/>
              <a:cs typeface="Lato"/>
              <a:sym typeface="Lato"/>
            </a:endParaRPr>
          </a:p>
          <a:p>
            <a:pPr indent="0" lvl="0" marL="0" rtl="0" algn="l">
              <a:spcBef>
                <a:spcPts val="0"/>
              </a:spcBef>
              <a:spcAft>
                <a:spcPts val="0"/>
              </a:spcAft>
              <a:buNone/>
            </a:pPr>
            <a:r>
              <a:rPr b="0" lang="en" sz="1600">
                <a:solidFill>
                  <a:srgbClr val="666666"/>
                </a:solidFill>
                <a:latin typeface="Lato"/>
                <a:ea typeface="Lato"/>
                <a:cs typeface="Lato"/>
                <a:sym typeface="Lato"/>
              </a:rPr>
              <a:t>For this reason we have already run and shown you some of the results both using GUI and jupyter notebook.</a:t>
            </a:r>
            <a:endParaRPr b="0" sz="1600">
              <a:solidFill>
                <a:srgbClr val="666666"/>
              </a:solidFill>
              <a:latin typeface="Lato"/>
              <a:ea typeface="Lato"/>
              <a:cs typeface="Lato"/>
              <a:sym typeface="Lato"/>
            </a:endParaRPr>
          </a:p>
          <a:p>
            <a:pPr indent="0" lvl="0" marL="0" rtl="0" algn="l">
              <a:spcBef>
                <a:spcPts val="0"/>
              </a:spcBef>
              <a:spcAft>
                <a:spcPts val="0"/>
              </a:spcAft>
              <a:buNone/>
            </a:pPr>
            <a:r>
              <a:t/>
            </a:r>
            <a:endParaRPr b="0" sz="1600">
              <a:solidFill>
                <a:srgbClr val="666666"/>
              </a:solidFill>
              <a:latin typeface="Lato"/>
              <a:ea typeface="Lato"/>
              <a:cs typeface="Lato"/>
              <a:sym typeface="Lato"/>
            </a:endParaRPr>
          </a:p>
          <a:p>
            <a:pPr indent="0" lvl="0" marL="0" rtl="0" algn="l">
              <a:spcBef>
                <a:spcPts val="0"/>
              </a:spcBef>
              <a:spcAft>
                <a:spcPts val="0"/>
              </a:spcAft>
              <a:buNone/>
            </a:pPr>
            <a:r>
              <a:rPr b="0" lang="en" sz="1600">
                <a:solidFill>
                  <a:srgbClr val="666666"/>
                </a:solidFill>
                <a:latin typeface="Lato"/>
                <a:ea typeface="Lato"/>
                <a:cs typeface="Lato"/>
                <a:sym typeface="Lato"/>
              </a:rPr>
              <a:t>Please feel free to use the tool to try out new images!!</a:t>
            </a:r>
            <a:endParaRPr b="0" sz="1600">
              <a:solidFill>
                <a:srgbClr val="666666"/>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8"/>
          <p:cNvSpPr txBox="1"/>
          <p:nvPr>
            <p:ph type="title"/>
          </p:nvPr>
        </p:nvSpPr>
        <p:spPr>
          <a:xfrm>
            <a:off x="730000" y="1318650"/>
            <a:ext cx="3300900" cy="1381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t>Thank you</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b="0" sz="1111"/>
          </a:p>
          <a:p>
            <a:pPr indent="0" lvl="0" marL="0" rtl="0" algn="l">
              <a:spcBef>
                <a:spcPts val="0"/>
              </a:spcBef>
              <a:spcAft>
                <a:spcPts val="0"/>
              </a:spcAft>
              <a:buNone/>
            </a:pPr>
            <a:r>
              <a:rPr b="0" lang="en" sz="1111"/>
              <a:t>Special thanks to:</a:t>
            </a:r>
            <a:endParaRPr b="0" sz="1111"/>
          </a:p>
          <a:p>
            <a:pPr indent="0" lvl="0" marL="0" rtl="0" algn="l">
              <a:spcBef>
                <a:spcPts val="0"/>
              </a:spcBef>
              <a:spcAft>
                <a:spcPts val="0"/>
              </a:spcAft>
              <a:buNone/>
            </a:pPr>
            <a:r>
              <a:rPr b="0" lang="en" sz="1111"/>
              <a:t>Dr</a:t>
            </a:r>
            <a:r>
              <a:rPr b="0" lang="en" sz="1111"/>
              <a:t>.</a:t>
            </a:r>
            <a:r>
              <a:rPr b="0" lang="en" sz="1111"/>
              <a:t> Ravi Kiran Sir,</a:t>
            </a:r>
            <a:endParaRPr b="0" sz="1111"/>
          </a:p>
          <a:p>
            <a:pPr indent="0" lvl="0" marL="0" rtl="0" algn="l">
              <a:spcBef>
                <a:spcPts val="0"/>
              </a:spcBef>
              <a:spcAft>
                <a:spcPts val="0"/>
              </a:spcAft>
              <a:buNone/>
            </a:pPr>
            <a:r>
              <a:rPr b="0" lang="en" sz="1111"/>
              <a:t>Dr. Sudipta Ma’m,</a:t>
            </a:r>
            <a:endParaRPr b="0" sz="1111"/>
          </a:p>
          <a:p>
            <a:pPr indent="0" lvl="0" marL="0" rtl="0" algn="l">
              <a:spcBef>
                <a:spcPts val="0"/>
              </a:spcBef>
              <a:spcAft>
                <a:spcPts val="0"/>
              </a:spcAft>
              <a:buNone/>
            </a:pPr>
            <a:r>
              <a:rPr b="0" lang="en" sz="1111"/>
              <a:t>Haripraveen and all other TA’s</a:t>
            </a:r>
            <a:endParaRPr b="0" sz="1111"/>
          </a:p>
        </p:txBody>
      </p:sp>
      <p:pic>
        <p:nvPicPr>
          <p:cNvPr descr="Black and white upward shot of Golden Gate Bridge" id="269" name="Google Shape;269;p38"/>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 of Paper</a:t>
            </a:r>
            <a:endParaRPr/>
          </a:p>
        </p:txBody>
      </p:sp>
      <p:sp>
        <p:nvSpPr>
          <p:cNvPr id="104" name="Google Shape;104;p15"/>
          <p:cNvSpPr txBox="1"/>
          <p:nvPr/>
        </p:nvSpPr>
        <p:spPr>
          <a:xfrm>
            <a:off x="850800" y="2165675"/>
            <a:ext cx="7747500" cy="227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accent1"/>
                </a:solidFill>
                <a:latin typeface="Lato"/>
                <a:ea typeface="Lato"/>
                <a:cs typeface="Lato"/>
                <a:sym typeface="Lato"/>
              </a:rPr>
              <a:t>Our Aim is to fill the Occluded (unknown pixels) pixels as natural as </a:t>
            </a:r>
            <a:r>
              <a:rPr lang="en" sz="1700">
                <a:solidFill>
                  <a:schemeClr val="accent1"/>
                </a:solidFill>
                <a:latin typeface="Lato"/>
                <a:ea typeface="Lato"/>
                <a:cs typeface="Lato"/>
                <a:sym typeface="Lato"/>
              </a:rPr>
              <a:t>possible as if the occlusion was never there.</a:t>
            </a:r>
            <a:endParaRPr sz="1700">
              <a:solidFill>
                <a:schemeClr val="accent1"/>
              </a:solidFill>
              <a:latin typeface="Lato"/>
              <a:ea typeface="Lato"/>
              <a:cs typeface="Lato"/>
              <a:sym typeface="Lato"/>
            </a:endParaRPr>
          </a:p>
          <a:p>
            <a:pPr indent="0" lvl="0" marL="0" rtl="0" algn="l">
              <a:spcBef>
                <a:spcPts val="0"/>
              </a:spcBef>
              <a:spcAft>
                <a:spcPts val="0"/>
              </a:spcAft>
              <a:buNone/>
            </a:pPr>
            <a:r>
              <a:t/>
            </a:r>
            <a:endParaRPr sz="1700">
              <a:solidFill>
                <a:schemeClr val="accent1"/>
              </a:solidFill>
              <a:latin typeface="Lato"/>
              <a:ea typeface="Lato"/>
              <a:cs typeface="Lato"/>
              <a:sym typeface="Lato"/>
            </a:endParaRPr>
          </a:p>
          <a:p>
            <a:pPr indent="0" lvl="0" marL="0" rtl="0" algn="l">
              <a:spcBef>
                <a:spcPts val="0"/>
              </a:spcBef>
              <a:spcAft>
                <a:spcPts val="0"/>
              </a:spcAft>
              <a:buNone/>
            </a:pPr>
            <a:r>
              <a:rPr lang="en" sz="1700">
                <a:solidFill>
                  <a:schemeClr val="accent1"/>
                </a:solidFill>
                <a:latin typeface="Lato"/>
                <a:ea typeface="Lato"/>
                <a:cs typeface="Lato"/>
                <a:sym typeface="Lato"/>
              </a:rPr>
              <a:t>For this we propose the idea of using patch match based inpainting approach. Patch here can be thought of as neighbourhood around a pixel. </a:t>
            </a:r>
            <a:endParaRPr sz="1700">
              <a:solidFill>
                <a:schemeClr val="accent1"/>
              </a:solidFill>
              <a:latin typeface="Lato"/>
              <a:ea typeface="Lato"/>
              <a:cs typeface="Lato"/>
              <a:sym typeface="Lato"/>
            </a:endParaRPr>
          </a:p>
          <a:p>
            <a:pPr indent="0" lvl="0" marL="0" rtl="0" algn="l">
              <a:spcBef>
                <a:spcPts val="0"/>
              </a:spcBef>
              <a:spcAft>
                <a:spcPts val="0"/>
              </a:spcAft>
              <a:buNone/>
            </a:pPr>
            <a:r>
              <a:t/>
            </a:r>
            <a:endParaRPr sz="1700">
              <a:solidFill>
                <a:schemeClr val="accent1"/>
              </a:solidFill>
              <a:latin typeface="Lato"/>
              <a:ea typeface="Lato"/>
              <a:cs typeface="Lato"/>
              <a:sym typeface="Lato"/>
            </a:endParaRPr>
          </a:p>
          <a:p>
            <a:pPr indent="0" lvl="0" marL="0" rtl="0" algn="l">
              <a:spcBef>
                <a:spcPts val="0"/>
              </a:spcBef>
              <a:spcAft>
                <a:spcPts val="0"/>
              </a:spcAft>
              <a:buNone/>
            </a:pPr>
            <a:r>
              <a:rPr lang="en" sz="1700">
                <a:solidFill>
                  <a:schemeClr val="accent1"/>
                </a:solidFill>
                <a:latin typeface="Lato"/>
                <a:ea typeface="Lato"/>
                <a:cs typeface="Lato"/>
                <a:sym typeface="Lato"/>
              </a:rPr>
              <a:t>We try to find the closest related patch in the image (in the known region) for each patch which is there in occluded region. </a:t>
            </a:r>
            <a:endParaRPr sz="1700">
              <a:solidFill>
                <a:schemeClr val="accen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First thoughts…..</a:t>
            </a:r>
            <a:endParaRPr/>
          </a:p>
        </p:txBody>
      </p:sp>
      <p:sp>
        <p:nvSpPr>
          <p:cNvPr id="110" name="Google Shape;110;p16"/>
          <p:cNvSpPr txBox="1"/>
          <p:nvPr/>
        </p:nvSpPr>
        <p:spPr>
          <a:xfrm>
            <a:off x="850800" y="2165675"/>
            <a:ext cx="77475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666666"/>
                </a:solidFill>
                <a:latin typeface="Lato"/>
                <a:ea typeface="Lato"/>
                <a:cs typeface="Lato"/>
                <a:sym typeface="Lato"/>
              </a:rPr>
              <a:t>With little thought, one can see that finding the closest related patch (in the known image) for each patch in the occluded region requires some sort of metric to define what we mean by closest.</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For this the paper considers the following metric:</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Where d(A, B) is a metric using which we </a:t>
            </a:r>
            <a:r>
              <a:rPr lang="en" sz="1700">
                <a:solidFill>
                  <a:srgbClr val="666666"/>
                </a:solidFill>
                <a:latin typeface="Lato"/>
                <a:ea typeface="Lato"/>
                <a:cs typeface="Lato"/>
                <a:sym typeface="Lato"/>
              </a:rPr>
              <a:t>measure</a:t>
            </a:r>
            <a:r>
              <a:rPr lang="en" sz="1700">
                <a:solidFill>
                  <a:srgbClr val="666666"/>
                </a:solidFill>
                <a:latin typeface="Lato"/>
                <a:ea typeface="Lato"/>
                <a:cs typeface="Lato"/>
                <a:sym typeface="Lato"/>
              </a:rPr>
              <a:t> the closeness between patches A and B</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  </a:t>
            </a:r>
            <a:endParaRPr sz="1700">
              <a:solidFill>
                <a:srgbClr val="666666"/>
              </a:solidFill>
              <a:latin typeface="Lato"/>
              <a:ea typeface="Lato"/>
              <a:cs typeface="Lato"/>
              <a:sym typeface="Lato"/>
            </a:endParaRPr>
          </a:p>
        </p:txBody>
      </p:sp>
      <p:pic>
        <p:nvPicPr>
          <p:cNvPr id="111" name="Google Shape;111;p16"/>
          <p:cNvPicPr preferRelativeResize="0"/>
          <p:nvPr/>
        </p:nvPicPr>
        <p:blipFill>
          <a:blip r:embed="rId3">
            <a:alphaModFix/>
          </a:blip>
          <a:stretch>
            <a:fillRect/>
          </a:stretch>
        </p:blipFill>
        <p:spPr>
          <a:xfrm>
            <a:off x="3171825" y="3542725"/>
            <a:ext cx="2800350" cy="619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Continuation…	</a:t>
            </a:r>
            <a:endParaRPr/>
          </a:p>
        </p:txBody>
      </p:sp>
      <p:sp>
        <p:nvSpPr>
          <p:cNvPr id="117" name="Google Shape;117;p17"/>
          <p:cNvSpPr txBox="1"/>
          <p:nvPr/>
        </p:nvSpPr>
        <p:spPr>
          <a:xfrm>
            <a:off x="850800" y="2165675"/>
            <a:ext cx="7747500" cy="227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666666"/>
                </a:solidFill>
                <a:latin typeface="Lato"/>
                <a:ea typeface="Lato"/>
                <a:cs typeface="Lato"/>
                <a:sym typeface="Lato"/>
              </a:rPr>
              <a:t>W</a:t>
            </a:r>
            <a:r>
              <a:rPr baseline="-25000" lang="en" sz="1700">
                <a:solidFill>
                  <a:srgbClr val="666666"/>
                </a:solidFill>
                <a:latin typeface="Lato"/>
                <a:ea typeface="Lato"/>
                <a:cs typeface="Lato"/>
                <a:sym typeface="Lato"/>
              </a:rPr>
              <a:t>p</a:t>
            </a:r>
            <a:r>
              <a:rPr lang="en" sz="1700">
                <a:solidFill>
                  <a:srgbClr val="666666"/>
                </a:solidFill>
                <a:latin typeface="Lato"/>
                <a:ea typeface="Lato"/>
                <a:cs typeface="Lato"/>
                <a:sym typeface="Lato"/>
              </a:rPr>
              <a:t> contains the intensities of the neighbourhood pixels of p. i.e patch of p. Shift map 𝜙  maps pixel to a shift in pixel. By the end of the algorithm ideally this shift should take pixel’s patch to closest related patch. </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For finding closest matching Patch the paper uses </a:t>
            </a:r>
            <a:r>
              <a:rPr lang="en" sz="1700">
                <a:solidFill>
                  <a:srgbClr val="666666"/>
                </a:solidFill>
                <a:latin typeface="Lato"/>
                <a:ea typeface="Lato"/>
                <a:cs typeface="Lato"/>
                <a:sym typeface="Lato"/>
              </a:rPr>
              <a:t>existing Approximate Nearest Neighbour Search with Patch Match Algorithm.</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We have used the same for finding the closely related patches.</a:t>
            </a:r>
            <a:endParaRPr sz="1700">
              <a:solidFill>
                <a:srgbClr val="666666"/>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txBox="1"/>
          <p:nvPr>
            <p:ph type="title"/>
          </p:nvPr>
        </p:nvSpPr>
        <p:spPr>
          <a:xfrm>
            <a:off x="727800" y="2571750"/>
            <a:ext cx="76884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340"/>
              <a:t>  </a:t>
            </a:r>
            <a:r>
              <a:rPr lang="en" sz="3340"/>
              <a:t>How is this Paper different	</a:t>
            </a:r>
            <a:endParaRPr sz="334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Inclusion of texture</a:t>
            </a:r>
            <a:endParaRPr/>
          </a:p>
        </p:txBody>
      </p:sp>
      <p:sp>
        <p:nvSpPr>
          <p:cNvPr id="128" name="Google Shape;128;p19"/>
          <p:cNvSpPr txBox="1"/>
          <p:nvPr/>
        </p:nvSpPr>
        <p:spPr>
          <a:xfrm>
            <a:off x="850800" y="2165675"/>
            <a:ext cx="77475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666666"/>
                </a:solidFill>
                <a:latin typeface="Lato"/>
                <a:ea typeface="Lato"/>
                <a:cs typeface="Lato"/>
                <a:sym typeface="Lato"/>
              </a:rPr>
              <a:t>When several regions with a similar average color but </a:t>
            </a:r>
            <a:r>
              <a:rPr lang="en" sz="1700">
                <a:solidFill>
                  <a:srgbClr val="666666"/>
                </a:solidFill>
                <a:latin typeface="Lato"/>
                <a:ea typeface="Lato"/>
                <a:cs typeface="Lato"/>
                <a:sym typeface="Lato"/>
              </a:rPr>
              <a:t>differing in</a:t>
            </a:r>
            <a:r>
              <a:rPr lang="en" sz="1700">
                <a:solidFill>
                  <a:srgbClr val="666666"/>
                </a:solidFill>
                <a:latin typeface="Lato"/>
                <a:ea typeface="Lato"/>
                <a:cs typeface="Lato"/>
                <a:sym typeface="Lato"/>
              </a:rPr>
              <a:t> texture contents exist, problems can arise with inpainting algorithm.</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So the modified distance metric for </a:t>
            </a:r>
            <a:r>
              <a:rPr lang="en" sz="1700">
                <a:solidFill>
                  <a:srgbClr val="666666"/>
                </a:solidFill>
                <a:latin typeface="Lato"/>
                <a:ea typeface="Lato"/>
                <a:cs typeface="Lato"/>
                <a:sym typeface="Lato"/>
              </a:rPr>
              <a:t>comparing</a:t>
            </a:r>
            <a:r>
              <a:rPr lang="en" sz="1700">
                <a:solidFill>
                  <a:srgbClr val="666666"/>
                </a:solidFill>
                <a:latin typeface="Lato"/>
                <a:ea typeface="Lato"/>
                <a:cs typeface="Lato"/>
                <a:sym typeface="Lato"/>
              </a:rPr>
              <a:t> patches is:</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Where λ is a weighting scalar to balance the effects of both color and texture information in the patch distance.</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p:txBody>
      </p:sp>
      <p:pic>
        <p:nvPicPr>
          <p:cNvPr id="129" name="Google Shape;129;p19"/>
          <p:cNvPicPr preferRelativeResize="0"/>
          <p:nvPr/>
        </p:nvPicPr>
        <p:blipFill>
          <a:blip r:embed="rId3">
            <a:alphaModFix/>
          </a:blip>
          <a:stretch>
            <a:fillRect/>
          </a:stretch>
        </p:blipFill>
        <p:spPr>
          <a:xfrm>
            <a:off x="1316100" y="3413800"/>
            <a:ext cx="6515100" cy="619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0"/>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Onion Peel Initialization</a:t>
            </a:r>
            <a:endParaRPr/>
          </a:p>
        </p:txBody>
      </p:sp>
      <p:sp>
        <p:nvSpPr>
          <p:cNvPr id="135" name="Google Shape;135;p20"/>
          <p:cNvSpPr txBox="1"/>
          <p:nvPr/>
        </p:nvSpPr>
        <p:spPr>
          <a:xfrm>
            <a:off x="838300" y="1908650"/>
            <a:ext cx="7992300" cy="2940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666666"/>
                </a:solidFill>
                <a:latin typeface="Lato"/>
                <a:ea typeface="Lato"/>
                <a:cs typeface="Lato"/>
                <a:sym typeface="Lato"/>
              </a:rPr>
              <a:t>Unlike traditional random </a:t>
            </a:r>
            <a:r>
              <a:rPr lang="en" sz="1700">
                <a:solidFill>
                  <a:srgbClr val="666666"/>
                </a:solidFill>
                <a:latin typeface="Lato"/>
                <a:ea typeface="Lato"/>
                <a:cs typeface="Lato"/>
                <a:sym typeface="Lato"/>
              </a:rPr>
              <a:t>initialization</a:t>
            </a:r>
            <a:r>
              <a:rPr lang="en" sz="1700">
                <a:solidFill>
                  <a:srgbClr val="666666"/>
                </a:solidFill>
                <a:latin typeface="Lato"/>
                <a:ea typeface="Lato"/>
                <a:cs typeface="Lato"/>
                <a:sym typeface="Lato"/>
              </a:rPr>
              <a:t> in which we assign random intensities to pixels in occluded region.</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We initialize the regions of occluded region layerwise. To understand this better we first </a:t>
            </a:r>
            <a:r>
              <a:rPr lang="en" sz="1700">
                <a:solidFill>
                  <a:srgbClr val="666666"/>
                </a:solidFill>
                <a:latin typeface="Lato"/>
                <a:ea typeface="Lato"/>
                <a:cs typeface="Lato"/>
                <a:sym typeface="Lato"/>
              </a:rPr>
              <a:t>initialize</a:t>
            </a:r>
            <a:r>
              <a:rPr lang="en" sz="1700">
                <a:solidFill>
                  <a:srgbClr val="666666"/>
                </a:solidFill>
                <a:latin typeface="Lato"/>
                <a:ea typeface="Lato"/>
                <a:cs typeface="Lato"/>
                <a:sym typeface="Lato"/>
              </a:rPr>
              <a:t> the </a:t>
            </a:r>
            <a:r>
              <a:rPr lang="en" sz="1700">
                <a:solidFill>
                  <a:srgbClr val="666666"/>
                </a:solidFill>
                <a:latin typeface="Lato"/>
                <a:ea typeface="Lato"/>
                <a:cs typeface="Lato"/>
                <a:sym typeface="Lato"/>
              </a:rPr>
              <a:t>outermost</a:t>
            </a:r>
            <a:r>
              <a:rPr lang="en" sz="1700">
                <a:solidFill>
                  <a:srgbClr val="666666"/>
                </a:solidFill>
                <a:latin typeface="Lato"/>
                <a:ea typeface="Lato"/>
                <a:cs typeface="Lato"/>
                <a:sym typeface="Lato"/>
              </a:rPr>
              <a:t> layer in </a:t>
            </a:r>
            <a:r>
              <a:rPr lang="en" sz="1700">
                <a:solidFill>
                  <a:srgbClr val="666666"/>
                </a:solidFill>
                <a:latin typeface="Lato"/>
                <a:ea typeface="Lato"/>
                <a:cs typeface="Lato"/>
                <a:sym typeface="Lato"/>
              </a:rPr>
              <a:t>occluded</a:t>
            </a:r>
            <a:r>
              <a:rPr lang="en" sz="1700">
                <a:solidFill>
                  <a:srgbClr val="666666"/>
                </a:solidFill>
                <a:latin typeface="Lato"/>
                <a:ea typeface="Lato"/>
                <a:cs typeface="Lato"/>
                <a:sym typeface="Lato"/>
              </a:rPr>
              <a:t> region using already known pixel intensity and </a:t>
            </a:r>
            <a:r>
              <a:rPr lang="en" sz="1700">
                <a:solidFill>
                  <a:srgbClr val="666666"/>
                </a:solidFill>
                <a:latin typeface="Lato"/>
                <a:ea typeface="Lato"/>
                <a:cs typeface="Lato"/>
                <a:sym typeface="Lato"/>
              </a:rPr>
              <a:t>texture</a:t>
            </a:r>
            <a:r>
              <a:rPr lang="en" sz="1700">
                <a:solidFill>
                  <a:srgbClr val="666666"/>
                </a:solidFill>
                <a:latin typeface="Lato"/>
                <a:ea typeface="Lato"/>
                <a:cs typeface="Lato"/>
                <a:sym typeface="Lato"/>
              </a:rPr>
              <a:t> values. </a:t>
            </a:r>
            <a:endParaRPr sz="1700">
              <a:solidFill>
                <a:srgbClr val="666666"/>
              </a:solidFill>
              <a:latin typeface="Lato"/>
              <a:ea typeface="Lato"/>
              <a:cs typeface="Lato"/>
              <a:sym typeface="Lato"/>
            </a:endParaRPr>
          </a:p>
          <a:p>
            <a:pPr indent="0" lvl="0" marL="0" rtl="0" algn="l">
              <a:spcBef>
                <a:spcPts val="0"/>
              </a:spcBef>
              <a:spcAft>
                <a:spcPts val="0"/>
              </a:spcAft>
              <a:buNone/>
            </a:pPr>
            <a:r>
              <a:t/>
            </a:r>
            <a:endParaRPr sz="1700">
              <a:solidFill>
                <a:srgbClr val="666666"/>
              </a:solidFill>
              <a:latin typeface="Lato"/>
              <a:ea typeface="Lato"/>
              <a:cs typeface="Lato"/>
              <a:sym typeface="Lato"/>
            </a:endParaRPr>
          </a:p>
          <a:p>
            <a:pPr indent="0" lvl="0" marL="0" rtl="0" algn="l">
              <a:spcBef>
                <a:spcPts val="0"/>
              </a:spcBef>
              <a:spcAft>
                <a:spcPts val="0"/>
              </a:spcAft>
              <a:buNone/>
            </a:pPr>
            <a:r>
              <a:rPr lang="en" sz="1700">
                <a:solidFill>
                  <a:srgbClr val="666666"/>
                </a:solidFill>
                <a:latin typeface="Lato"/>
                <a:ea typeface="Lato"/>
                <a:cs typeface="Lato"/>
                <a:sym typeface="Lato"/>
              </a:rPr>
              <a:t>But in the next go when we initialize deeper layers we use the previously </a:t>
            </a:r>
            <a:r>
              <a:rPr lang="en" sz="1700">
                <a:solidFill>
                  <a:srgbClr val="666666"/>
                </a:solidFill>
                <a:latin typeface="Lato"/>
                <a:ea typeface="Lato"/>
                <a:cs typeface="Lato"/>
                <a:sym typeface="Lato"/>
              </a:rPr>
              <a:t>calculated</a:t>
            </a:r>
            <a:r>
              <a:rPr lang="en" sz="1700">
                <a:solidFill>
                  <a:srgbClr val="666666"/>
                </a:solidFill>
                <a:latin typeface="Lato"/>
                <a:ea typeface="Lato"/>
                <a:cs typeface="Lato"/>
                <a:sym typeface="Lato"/>
              </a:rPr>
              <a:t> layers and known pixels to compute the current layers values.</a:t>
            </a:r>
            <a:endParaRPr sz="1700">
              <a:solidFill>
                <a:srgbClr val="666666"/>
              </a:solidFill>
              <a:latin typeface="Lato"/>
              <a:ea typeface="Lato"/>
              <a:cs typeface="Lato"/>
              <a:sym typeface="Lato"/>
            </a:endParaRPr>
          </a:p>
          <a:p>
            <a:pPr indent="457200" lvl="0" marL="1371600" rtl="0" algn="l">
              <a:spcBef>
                <a:spcPts val="0"/>
              </a:spcBef>
              <a:spcAft>
                <a:spcPts val="0"/>
              </a:spcAft>
              <a:buNone/>
            </a:pPr>
            <a:r>
              <a:t/>
            </a:r>
            <a:endParaRPr i="1" sz="1300">
              <a:solidFill>
                <a:srgbClr val="666666"/>
              </a:solidFill>
              <a:latin typeface="Lato"/>
              <a:ea typeface="Lato"/>
              <a:cs typeface="Lato"/>
              <a:sym typeface="Lato"/>
            </a:endParaRPr>
          </a:p>
          <a:p>
            <a:pPr indent="0" lvl="0" marL="0" rtl="0" algn="l">
              <a:spcBef>
                <a:spcPts val="0"/>
              </a:spcBef>
              <a:spcAft>
                <a:spcPts val="0"/>
              </a:spcAft>
              <a:buNone/>
            </a:pPr>
            <a:r>
              <a:t/>
            </a:r>
            <a:endParaRPr i="1" sz="1300">
              <a:solidFill>
                <a:srgbClr val="666666"/>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1"/>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Some of the Onion Peel initialization </a:t>
            </a:r>
            <a:r>
              <a:rPr lang="en"/>
              <a:t>results</a:t>
            </a:r>
            <a:r>
              <a:rPr lang="en"/>
              <a:t>.</a:t>
            </a:r>
            <a:endParaRPr/>
          </a:p>
        </p:txBody>
      </p:sp>
      <p:sp>
        <p:nvSpPr>
          <p:cNvPr id="141" name="Google Shape;141;p21"/>
          <p:cNvSpPr txBox="1"/>
          <p:nvPr/>
        </p:nvSpPr>
        <p:spPr>
          <a:xfrm>
            <a:off x="850800" y="2165675"/>
            <a:ext cx="77475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666666"/>
                </a:solidFill>
                <a:latin typeface="Lato"/>
                <a:ea typeface="Lato"/>
                <a:cs typeface="Lato"/>
                <a:sym typeface="Lato"/>
              </a:rPr>
              <a:t>Notice that the initialization is in a lower dimension of image. (as discussed in multi scale scheme) </a:t>
            </a:r>
            <a:endParaRPr sz="1700">
              <a:solidFill>
                <a:srgbClr val="666666"/>
              </a:solidFill>
              <a:latin typeface="Lato"/>
              <a:ea typeface="Lato"/>
              <a:cs typeface="Lato"/>
              <a:sym typeface="Lato"/>
            </a:endParaRPr>
          </a:p>
        </p:txBody>
      </p:sp>
      <p:pic>
        <p:nvPicPr>
          <p:cNvPr id="142" name="Google Shape;142;p21"/>
          <p:cNvPicPr preferRelativeResize="0"/>
          <p:nvPr/>
        </p:nvPicPr>
        <p:blipFill>
          <a:blip r:embed="rId3">
            <a:alphaModFix/>
          </a:blip>
          <a:stretch>
            <a:fillRect/>
          </a:stretch>
        </p:blipFill>
        <p:spPr>
          <a:xfrm>
            <a:off x="850799" y="3216019"/>
            <a:ext cx="2525825" cy="1710631"/>
          </a:xfrm>
          <a:prstGeom prst="rect">
            <a:avLst/>
          </a:prstGeom>
          <a:noFill/>
          <a:ln>
            <a:noFill/>
          </a:ln>
        </p:spPr>
      </p:pic>
      <p:pic>
        <p:nvPicPr>
          <p:cNvPr id="143" name="Google Shape;143;p21"/>
          <p:cNvPicPr preferRelativeResize="0"/>
          <p:nvPr/>
        </p:nvPicPr>
        <p:blipFill>
          <a:blip r:embed="rId4">
            <a:alphaModFix/>
          </a:blip>
          <a:stretch>
            <a:fillRect/>
          </a:stretch>
        </p:blipFill>
        <p:spPr>
          <a:xfrm>
            <a:off x="6402224" y="3185492"/>
            <a:ext cx="2525826" cy="1712283"/>
          </a:xfrm>
          <a:prstGeom prst="rect">
            <a:avLst/>
          </a:prstGeom>
          <a:noFill/>
          <a:ln>
            <a:noFill/>
          </a:ln>
        </p:spPr>
      </p:pic>
      <p:pic>
        <p:nvPicPr>
          <p:cNvPr id="144" name="Google Shape;144;p21"/>
          <p:cNvPicPr preferRelativeResize="0"/>
          <p:nvPr/>
        </p:nvPicPr>
        <p:blipFill>
          <a:blip r:embed="rId5">
            <a:alphaModFix/>
          </a:blip>
          <a:stretch>
            <a:fillRect/>
          </a:stretch>
        </p:blipFill>
        <p:spPr>
          <a:xfrm>
            <a:off x="3626512" y="3185507"/>
            <a:ext cx="2525825" cy="1781668"/>
          </a:xfrm>
          <a:prstGeom prst="rect">
            <a:avLst/>
          </a:prstGeom>
          <a:noFill/>
          <a:ln>
            <a:noFill/>
          </a:ln>
        </p:spPr>
      </p:pic>
      <p:sp>
        <p:nvSpPr>
          <p:cNvPr id="145" name="Google Shape;145;p21"/>
          <p:cNvSpPr txBox="1"/>
          <p:nvPr/>
        </p:nvSpPr>
        <p:spPr>
          <a:xfrm>
            <a:off x="1002200" y="2785300"/>
            <a:ext cx="801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            </a:t>
            </a:r>
            <a:r>
              <a:rPr lang="en" sz="1200">
                <a:latin typeface="Lato"/>
                <a:ea typeface="Lato"/>
                <a:cs typeface="Lato"/>
                <a:sym typeface="Lato"/>
              </a:rPr>
              <a:t> Original image                                                            Random Initialisation                                            Onion Peel initialisation</a:t>
            </a:r>
            <a:endParaRPr sz="12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